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Begrippen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De </a:t>
            </a:r>
            <a:r>
              <a:rPr lang="en-US" dirty="0" err="1" smtClean="0"/>
              <a:t>decoratieve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 </a:t>
            </a:r>
            <a:r>
              <a:rPr lang="en-US" sz="2000" dirty="0" err="1" smtClean="0"/>
              <a:t>geen</a:t>
            </a:r>
            <a:r>
              <a:rPr lang="en-US" sz="2000" dirty="0" smtClean="0"/>
              <a:t> </a:t>
            </a:r>
            <a:r>
              <a:rPr lang="en-US" sz="2000" dirty="0" err="1" smtClean="0"/>
              <a:t>enkel</a:t>
            </a:r>
            <a:r>
              <a:rPr lang="en-US" sz="2000" dirty="0" smtClean="0"/>
              <a:t> </a:t>
            </a:r>
            <a:r>
              <a:rPr lang="en-US" sz="2000" dirty="0" err="1" smtClean="0"/>
              <a:t>belang</a:t>
            </a:r>
            <a:r>
              <a:rPr lang="en-US" sz="2000" dirty="0" smtClean="0"/>
              <a:t> in het </a:t>
            </a:r>
            <a:r>
              <a:rPr lang="en-US" sz="2000" dirty="0" err="1" smtClean="0"/>
              <a:t>verhaal</a:t>
            </a:r>
            <a:endParaRPr lang="en-US" sz="2000" dirty="0" smtClean="0"/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is </a:t>
            </a:r>
            <a:r>
              <a:rPr lang="en-US" sz="2000" dirty="0" err="1" smtClean="0"/>
              <a:t>functieloos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is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alleen</a:t>
            </a:r>
            <a:r>
              <a:rPr lang="en-US" sz="2000" dirty="0" smtClean="0"/>
              <a:t> maar </a:t>
            </a:r>
            <a:r>
              <a:rPr lang="en-US" sz="2000" dirty="0" err="1" smtClean="0"/>
              <a:t>ter</a:t>
            </a:r>
            <a:r>
              <a:rPr lang="en-US" sz="2000" dirty="0" smtClean="0"/>
              <a:t> </a:t>
            </a:r>
            <a:r>
              <a:rPr lang="en-US" sz="2000" dirty="0" err="1" smtClean="0"/>
              <a:t>decoratie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is </a:t>
            </a:r>
            <a:r>
              <a:rPr lang="en-US" sz="2000" dirty="0" err="1" smtClean="0"/>
              <a:t>beschrijvend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verhaal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77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16506"/>
            <a:ext cx="8761413" cy="706964"/>
          </a:xfrm>
        </p:spPr>
        <p:txBody>
          <a:bodyPr/>
          <a:lstStyle/>
          <a:p>
            <a:r>
              <a:rPr lang="en-US" dirty="0" smtClean="0"/>
              <a:t>c. De </a:t>
            </a:r>
            <a:r>
              <a:rPr lang="en-US" dirty="0" err="1" smtClean="0"/>
              <a:t>begeleidende</a:t>
            </a:r>
            <a:r>
              <a:rPr lang="en-US" dirty="0" smtClean="0"/>
              <a:t> of </a:t>
            </a:r>
            <a:r>
              <a:rPr lang="en-US" dirty="0" err="1" smtClean="0"/>
              <a:t>karakteristieke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ondersteunt</a:t>
            </a:r>
            <a:r>
              <a:rPr lang="en-US" sz="2000" dirty="0" smtClean="0"/>
              <a:t> de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van het personage</a:t>
            </a:r>
          </a:p>
          <a:p>
            <a:endParaRPr lang="en-US" sz="2000" dirty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geliefde</a:t>
            </a:r>
            <a:r>
              <a:rPr lang="en-US" sz="2000" dirty="0" smtClean="0"/>
              <a:t> </a:t>
            </a:r>
            <a:r>
              <a:rPr lang="en-US" sz="2000" dirty="0" err="1" smtClean="0"/>
              <a:t>wordt</a:t>
            </a:r>
            <a:r>
              <a:rPr lang="en-US" sz="2000" dirty="0" smtClean="0"/>
              <a:t> </a:t>
            </a:r>
            <a:r>
              <a:rPr lang="en-US" sz="2000" dirty="0" err="1" smtClean="0"/>
              <a:t>begraven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het regent heel hard met </a:t>
            </a:r>
            <a:r>
              <a:rPr lang="en-US" sz="2000" dirty="0" err="1" smtClean="0"/>
              <a:t>grijze</a:t>
            </a:r>
            <a:r>
              <a:rPr lang="en-US" sz="2000" dirty="0" smtClean="0"/>
              <a:t> </a:t>
            </a:r>
            <a:r>
              <a:rPr lang="en-US" sz="2000" dirty="0" err="1" smtClean="0"/>
              <a:t>wolken</a:t>
            </a:r>
            <a:endParaRPr lang="en-US" sz="2000" dirty="0" smtClean="0"/>
          </a:p>
          <a:p>
            <a:pPr lvl="1"/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verliefd</a:t>
            </a:r>
            <a:r>
              <a:rPr lang="en-US" sz="2000" dirty="0" smtClean="0"/>
              <a:t> </a:t>
            </a:r>
            <a:r>
              <a:rPr lang="en-US" sz="2000" dirty="0" err="1" smtClean="0"/>
              <a:t>paartje</a:t>
            </a:r>
            <a:r>
              <a:rPr lang="en-US" sz="2000" dirty="0" smtClean="0"/>
              <a:t> </a:t>
            </a:r>
            <a:r>
              <a:rPr lang="en-US" sz="2000" dirty="0" err="1" smtClean="0"/>
              <a:t>huppelt</a:t>
            </a:r>
            <a:r>
              <a:rPr lang="en-US" sz="2000" dirty="0" smtClean="0"/>
              <a:t> door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bloemenweide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de </a:t>
            </a:r>
            <a:r>
              <a:rPr lang="en-US" sz="2000" dirty="0" err="1" smtClean="0"/>
              <a:t>zon</a:t>
            </a:r>
            <a:r>
              <a:rPr lang="en-US" sz="2000" dirty="0" smtClean="0"/>
              <a:t> </a:t>
            </a:r>
            <a:r>
              <a:rPr lang="en-US" sz="2000" dirty="0" err="1" smtClean="0"/>
              <a:t>schijnt</a:t>
            </a: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8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De </a:t>
            </a:r>
            <a:r>
              <a:rPr lang="en-US" dirty="0" err="1" smtClean="0"/>
              <a:t>contrasterende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plaats</a:t>
            </a:r>
            <a:r>
              <a:rPr lang="en-US" sz="2000" dirty="0" smtClean="0"/>
              <a:t> van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</a:t>
            </a:r>
            <a:r>
              <a:rPr lang="en-US" sz="2000" dirty="0" err="1" smtClean="0"/>
              <a:t>staat</a:t>
            </a:r>
            <a:r>
              <a:rPr lang="en-US" sz="2000" dirty="0" smtClean="0"/>
              <a:t> in contrast/</a:t>
            </a:r>
            <a:r>
              <a:rPr lang="en-US" sz="2000" dirty="0" err="1" smtClean="0"/>
              <a:t>tegenstelling</a:t>
            </a:r>
            <a:r>
              <a:rPr lang="en-US" sz="2000" dirty="0" smtClean="0"/>
              <a:t> met de </a:t>
            </a:r>
            <a:r>
              <a:rPr lang="en-US" sz="2000" dirty="0" err="1" smtClean="0"/>
              <a:t>handeling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Twee </a:t>
            </a:r>
            <a:r>
              <a:rPr lang="en-US" sz="2000" dirty="0" err="1" smtClean="0"/>
              <a:t>mensen</a:t>
            </a:r>
            <a:r>
              <a:rPr lang="en-US" sz="2000" dirty="0" smtClean="0"/>
              <a:t> </a:t>
            </a:r>
            <a:r>
              <a:rPr lang="en-US" sz="2000" dirty="0" err="1" smtClean="0"/>
              <a:t>trouwen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het </a:t>
            </a:r>
            <a:r>
              <a:rPr lang="en-US" sz="2000" dirty="0" err="1" smtClean="0"/>
              <a:t>begint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stormen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3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is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Door met </a:t>
            </a:r>
            <a:r>
              <a:rPr lang="en-US" sz="2000" dirty="0" err="1" smtClean="0"/>
              <a:t>tijd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spelen</a:t>
            </a:r>
            <a:r>
              <a:rPr lang="en-US" sz="2000" dirty="0" smtClean="0"/>
              <a:t> </a:t>
            </a:r>
            <a:r>
              <a:rPr lang="en-US" sz="2000" dirty="0" err="1" smtClean="0"/>
              <a:t>wordt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verhaal</a:t>
            </a:r>
            <a:r>
              <a:rPr lang="en-US" sz="2000" dirty="0" smtClean="0"/>
              <a:t>  </a:t>
            </a:r>
            <a:r>
              <a:rPr lang="en-US" sz="2000" dirty="0" err="1" smtClean="0"/>
              <a:t>spannender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6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het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chronologische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niet-chronologische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Chronologisch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spelen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in de </a:t>
            </a:r>
            <a:r>
              <a:rPr lang="en-US" dirty="0" err="1" smtClean="0"/>
              <a:t>volgorde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afgespeeld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Chronos</a:t>
            </a:r>
            <a:r>
              <a:rPr lang="en-US" dirty="0" smtClean="0"/>
              <a:t> = </a:t>
            </a:r>
            <a:r>
              <a:rPr lang="en-US" dirty="0" err="1" smtClean="0"/>
              <a:t>tijd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Eerst</a:t>
            </a:r>
            <a:r>
              <a:rPr lang="en-US" dirty="0" smtClean="0"/>
              <a:t> – </a:t>
            </a:r>
            <a:r>
              <a:rPr lang="en-US" dirty="0" err="1" smtClean="0"/>
              <a:t>toen</a:t>
            </a:r>
            <a:r>
              <a:rPr lang="en-US" dirty="0" smtClean="0"/>
              <a:t> – </a:t>
            </a:r>
            <a:r>
              <a:rPr lang="en-US" dirty="0" err="1" smtClean="0"/>
              <a:t>toen</a:t>
            </a:r>
            <a:r>
              <a:rPr lang="en-US" dirty="0" smtClean="0"/>
              <a:t> – ten </a:t>
            </a:r>
            <a:r>
              <a:rPr lang="en-US" dirty="0" err="1" smtClean="0"/>
              <a:t>slotte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Niet-Chronologisch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de </a:t>
            </a:r>
            <a:r>
              <a:rPr lang="en-US" dirty="0" err="1" smtClean="0"/>
              <a:t>tijdsvolgorde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afgespeeld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Einde</a:t>
            </a:r>
            <a:r>
              <a:rPr lang="en-US" dirty="0" smtClean="0"/>
              <a:t> – flashback – begin - </a:t>
            </a:r>
            <a:r>
              <a:rPr lang="en-US" dirty="0" err="1" smtClean="0"/>
              <a:t>einde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</a:t>
            </a:r>
            <a:r>
              <a:rPr lang="en-US" dirty="0" err="1" smtClean="0"/>
              <a:t>een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Flashback:</a:t>
            </a:r>
          </a:p>
          <a:p>
            <a:r>
              <a:rPr lang="en-US" dirty="0" err="1" smtClean="0"/>
              <a:t>Onderbreking</a:t>
            </a:r>
            <a:r>
              <a:rPr lang="en-US" dirty="0" smtClean="0"/>
              <a:t> van de </a:t>
            </a:r>
            <a:r>
              <a:rPr lang="en-US" dirty="0" err="1" smtClean="0"/>
              <a:t>chronologie</a:t>
            </a:r>
            <a:r>
              <a:rPr lang="en-US" dirty="0" smtClean="0"/>
              <a:t> door </a:t>
            </a:r>
            <a:r>
              <a:rPr lang="en-US" dirty="0" err="1" smtClean="0"/>
              <a:t>terug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in de </a:t>
            </a:r>
            <a:r>
              <a:rPr lang="en-US" dirty="0" err="1" smtClean="0"/>
              <a:t>tijd</a:t>
            </a:r>
            <a:endParaRPr lang="en-US" dirty="0" smtClean="0"/>
          </a:p>
          <a:p>
            <a:r>
              <a:rPr lang="en-US" dirty="0" err="1" smtClean="0"/>
              <a:t>Flashforward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Onderbreking</a:t>
            </a:r>
            <a:r>
              <a:rPr lang="en-US" dirty="0" smtClean="0"/>
              <a:t> van de </a:t>
            </a:r>
            <a:r>
              <a:rPr lang="en-US" dirty="0" err="1" smtClean="0"/>
              <a:t>chronolgie</a:t>
            </a:r>
            <a:r>
              <a:rPr lang="en-US" dirty="0" smtClean="0"/>
              <a:t> door </a:t>
            </a:r>
            <a:r>
              <a:rPr lang="en-US" dirty="0" err="1" smtClean="0"/>
              <a:t>vooruit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kijken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Tijdverdichting</a:t>
            </a:r>
            <a:r>
              <a:rPr lang="en-US" dirty="0"/>
              <a:t>:</a:t>
            </a:r>
          </a:p>
          <a:p>
            <a:r>
              <a:rPr lang="en-US" dirty="0"/>
              <a:t>De </a:t>
            </a:r>
            <a:r>
              <a:rPr lang="en-US" dirty="0" err="1"/>
              <a:t>schrijver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samengevat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woorden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verhaal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  <a:p>
            <a:r>
              <a:rPr lang="en-US" dirty="0" err="1"/>
              <a:t>Tijdsprong</a:t>
            </a:r>
            <a:r>
              <a:rPr lang="en-US" dirty="0"/>
              <a:t>:</a:t>
            </a:r>
          </a:p>
          <a:p>
            <a:r>
              <a:rPr lang="en-US" dirty="0"/>
              <a:t>De </a:t>
            </a:r>
            <a:r>
              <a:rPr lang="en-US" dirty="0" err="1"/>
              <a:t>schrijver</a:t>
            </a:r>
            <a:r>
              <a:rPr lang="en-US" dirty="0"/>
              <a:t> </a:t>
            </a:r>
            <a:r>
              <a:rPr lang="en-US" dirty="0" err="1"/>
              <a:t>slaat</a:t>
            </a:r>
            <a:r>
              <a:rPr lang="en-US" dirty="0"/>
              <a:t>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over</a:t>
            </a:r>
          </a:p>
          <a:p>
            <a:r>
              <a:rPr lang="en-US" dirty="0" err="1" smtClean="0"/>
              <a:t>Tijdvertraging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duren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normal,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belangrijke</a:t>
            </a:r>
            <a:r>
              <a:rPr lang="en-US" dirty="0" smtClean="0"/>
              <a:t> </a:t>
            </a:r>
            <a:r>
              <a:rPr lang="en-US" dirty="0" err="1" smtClean="0"/>
              <a:t>gebeurtenissen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 twee </a:t>
            </a:r>
            <a:r>
              <a:rPr lang="en-US" dirty="0" err="1" smtClean="0"/>
              <a:t>begrippen</a:t>
            </a:r>
            <a:r>
              <a:rPr lang="en-US" dirty="0" smtClean="0"/>
              <a:t> die met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Vertelde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hoe </a:t>
            </a:r>
            <a:r>
              <a:rPr lang="en-US" dirty="0" err="1" smtClean="0"/>
              <a:t>lang</a:t>
            </a:r>
            <a:r>
              <a:rPr lang="en-US" dirty="0" smtClean="0"/>
              <a:t> 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geduurd</a:t>
            </a:r>
            <a:r>
              <a:rPr lang="en-US" dirty="0" smtClean="0"/>
              <a:t>: </a:t>
            </a:r>
            <a:r>
              <a:rPr lang="en-US" dirty="0" err="1" smtClean="0"/>
              <a:t>uren</a:t>
            </a:r>
            <a:r>
              <a:rPr lang="en-US" dirty="0" smtClean="0"/>
              <a:t>, </a:t>
            </a:r>
            <a:r>
              <a:rPr lang="en-US" dirty="0" err="1" smtClean="0"/>
              <a:t>dagen</a:t>
            </a:r>
            <a:r>
              <a:rPr lang="en-US" dirty="0" smtClean="0"/>
              <a:t>, </a:t>
            </a:r>
            <a:r>
              <a:rPr lang="en-US" dirty="0" err="1" smtClean="0"/>
              <a:t>maanden</a:t>
            </a:r>
            <a:r>
              <a:rPr lang="en-US" dirty="0" smtClean="0"/>
              <a:t>, </a:t>
            </a:r>
            <a:r>
              <a:rPr lang="en-US" dirty="0" err="1" smtClean="0"/>
              <a:t>jaren</a:t>
            </a:r>
            <a:endParaRPr lang="en-US" dirty="0" smtClean="0"/>
          </a:p>
          <a:p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in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/</a:t>
            </a:r>
            <a:r>
              <a:rPr lang="en-US" dirty="0" err="1" smtClean="0"/>
              <a:t>periode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afspeelt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personages?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Hoofdfiguren</a:t>
            </a:r>
            <a:r>
              <a:rPr lang="en-US" dirty="0" smtClean="0"/>
              <a:t>)/</a:t>
            </a:r>
            <a:r>
              <a:rPr lang="en-US" dirty="0" err="1" smtClean="0"/>
              <a:t>karakters</a:t>
            </a:r>
            <a:endParaRPr lang="en-US" dirty="0" smtClean="0"/>
          </a:p>
          <a:p>
            <a:r>
              <a:rPr lang="en-US" dirty="0" smtClean="0"/>
              <a:t>Round Characters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Maakt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 door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over het personage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weet</a:t>
            </a:r>
            <a:r>
              <a:rPr lang="en-US" dirty="0" smtClean="0"/>
              <a:t> wat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voelen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veranderen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in het </a:t>
            </a:r>
            <a:r>
              <a:rPr lang="en-US" dirty="0" err="1" smtClean="0"/>
              <a:t>verhaal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Bijfiguren</a:t>
            </a:r>
            <a:r>
              <a:rPr lang="en-US" dirty="0" smtClean="0"/>
              <a:t>)/types</a:t>
            </a:r>
          </a:p>
          <a:p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oppervlakkig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kent</a:t>
            </a:r>
            <a:r>
              <a:rPr lang="en-US" dirty="0" smtClean="0"/>
              <a:t> het </a:t>
            </a:r>
            <a:r>
              <a:rPr lang="en-US" dirty="0" err="1" smtClean="0"/>
              <a:t>uiterlijk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karaktertrek</a:t>
            </a:r>
            <a:endParaRPr lang="en-US" dirty="0" smtClean="0"/>
          </a:p>
          <a:p>
            <a:r>
              <a:rPr lang="en-US" dirty="0" smtClean="0"/>
              <a:t>Het personage </a:t>
            </a:r>
            <a:r>
              <a:rPr lang="en-US" dirty="0" err="1" smtClean="0"/>
              <a:t>ontwikkelt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hoofdfiguur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bijfiguur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type?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Nee,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 maar het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bedoeld</a:t>
            </a:r>
            <a:r>
              <a:rPr lang="en-US" dirty="0" smtClean="0"/>
              <a:t> met het </a:t>
            </a:r>
            <a:r>
              <a:rPr lang="en-US" dirty="0" err="1" smtClean="0"/>
              <a:t>thema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boek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Het </a:t>
            </a:r>
            <a:r>
              <a:rPr lang="en-US" sz="3200" dirty="0" err="1" smtClean="0"/>
              <a:t>thema</a:t>
            </a:r>
            <a:r>
              <a:rPr lang="en-US" sz="3200" dirty="0" smtClean="0"/>
              <a:t> is het </a:t>
            </a:r>
            <a:r>
              <a:rPr lang="en-US" sz="3200" dirty="0" err="1" smtClean="0"/>
              <a:t>grondmotief</a:t>
            </a:r>
            <a:endParaRPr lang="en-US" sz="3200" dirty="0" smtClean="0"/>
          </a:p>
          <a:p>
            <a:r>
              <a:rPr lang="en-US" sz="3200" dirty="0" smtClean="0"/>
              <a:t>De </a:t>
            </a:r>
            <a:r>
              <a:rPr lang="en-US" sz="3200" dirty="0" err="1" smtClean="0"/>
              <a:t>kortste</a:t>
            </a:r>
            <a:r>
              <a:rPr lang="en-US" sz="3200" dirty="0" smtClean="0"/>
              <a:t> </a:t>
            </a:r>
            <a:r>
              <a:rPr lang="en-US" sz="3200" dirty="0" err="1" smtClean="0"/>
              <a:t>aanduiding</a:t>
            </a:r>
            <a:r>
              <a:rPr lang="en-US" sz="3200" dirty="0" smtClean="0"/>
              <a:t> van het </a:t>
            </a:r>
            <a:r>
              <a:rPr lang="en-US" sz="3200" dirty="0" err="1" smtClean="0"/>
              <a:t>centrale</a:t>
            </a:r>
            <a:r>
              <a:rPr lang="en-US" sz="3200" dirty="0" smtClean="0"/>
              <a:t> </a:t>
            </a:r>
            <a:r>
              <a:rPr lang="en-US" sz="3200" dirty="0" err="1" smtClean="0"/>
              <a:t>probleem</a:t>
            </a:r>
            <a:r>
              <a:rPr lang="en-US" sz="3200" dirty="0" smtClean="0"/>
              <a:t> </a:t>
            </a:r>
            <a:r>
              <a:rPr lang="en-US" sz="3200" dirty="0" err="1" smtClean="0"/>
              <a:t>waar</a:t>
            </a:r>
            <a:r>
              <a:rPr lang="en-US" sz="3200" dirty="0" smtClean="0"/>
              <a:t> het </a:t>
            </a:r>
            <a:r>
              <a:rPr lang="en-US" sz="3200" dirty="0" err="1" smtClean="0"/>
              <a:t>verhaal</a:t>
            </a:r>
            <a:r>
              <a:rPr lang="en-US" sz="3200" dirty="0" smtClean="0"/>
              <a:t> over </a:t>
            </a:r>
            <a:r>
              <a:rPr lang="en-US" sz="3200" dirty="0" err="1" smtClean="0"/>
              <a:t>gaat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6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personages </a:t>
            </a:r>
            <a:r>
              <a:rPr lang="en-US" dirty="0" err="1" smtClean="0"/>
              <a:t>belangrijk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identificeert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met personages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vindt</a:t>
            </a:r>
            <a:r>
              <a:rPr lang="en-US" dirty="0" smtClean="0"/>
              <a:t> personages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karakters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Opbouw</a:t>
            </a:r>
            <a:r>
              <a:rPr lang="en-US" dirty="0" smtClean="0"/>
              <a:t>/</a:t>
            </a:r>
            <a:r>
              <a:rPr lang="en-US" dirty="0" err="1" smtClean="0"/>
              <a:t>Structuur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Hoe is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opgebouwd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delen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meeste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endParaRPr lang="en-US" dirty="0" smtClean="0"/>
          </a:p>
          <a:p>
            <a:r>
              <a:rPr lang="en-US" dirty="0" err="1" smtClean="0"/>
              <a:t>Verklaar</a:t>
            </a:r>
            <a:r>
              <a:rPr lang="en-US" dirty="0" smtClean="0"/>
              <a:t> wat de </a:t>
            </a:r>
            <a:r>
              <a:rPr lang="en-US" dirty="0" err="1" smtClean="0"/>
              <a:t>functie</a:t>
            </a:r>
            <a:r>
              <a:rPr lang="en-US" dirty="0" smtClean="0"/>
              <a:t> van de </a:t>
            </a:r>
            <a:r>
              <a:rPr lang="en-US" dirty="0" err="1" smtClean="0"/>
              <a:t>delen</a:t>
            </a:r>
            <a:r>
              <a:rPr lang="en-US" dirty="0" smtClean="0"/>
              <a:t> is</a:t>
            </a:r>
          </a:p>
          <a:p>
            <a:r>
              <a:rPr lang="en-US" dirty="0" err="1" smtClean="0"/>
              <a:t>Titels</a:t>
            </a:r>
            <a:r>
              <a:rPr lang="en-US" dirty="0" smtClean="0"/>
              <a:t> </a:t>
            </a:r>
            <a:r>
              <a:rPr lang="en-US" dirty="0" err="1" smtClean="0"/>
              <a:t>verwijzen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Het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lvl="1"/>
            <a:r>
              <a:rPr lang="en-US" dirty="0" err="1" smtClean="0"/>
              <a:t>Perspectief</a:t>
            </a:r>
            <a:endParaRPr lang="en-US" dirty="0" smtClean="0"/>
          </a:p>
          <a:p>
            <a:pPr lvl="1"/>
            <a:r>
              <a:rPr lang="en-US" dirty="0" err="1" smtClean="0"/>
              <a:t>Jaartal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welke</a:t>
            </a:r>
            <a:r>
              <a:rPr lang="en-US" dirty="0" smtClean="0"/>
              <a:t> 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beginnen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Informatief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Vertelling</a:t>
            </a:r>
            <a:r>
              <a:rPr lang="en-US" dirty="0" smtClean="0"/>
              <a:t> </a:t>
            </a:r>
            <a:r>
              <a:rPr lang="en-US" dirty="0" err="1" smtClean="0"/>
              <a:t>begint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begin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vertelt</a:t>
            </a:r>
            <a:r>
              <a:rPr lang="en-US" dirty="0" smtClean="0"/>
              <a:t> over de personages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vertelt</a:t>
            </a:r>
            <a:r>
              <a:rPr lang="en-US" dirty="0" smtClean="0"/>
              <a:t> over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voorafging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begrijpt</a:t>
            </a:r>
            <a:r>
              <a:rPr lang="en-US" dirty="0" smtClean="0"/>
              <a:t> </a:t>
            </a:r>
            <a:r>
              <a:rPr lang="en-US" dirty="0" err="1" smtClean="0"/>
              <a:t>daardoor</a:t>
            </a:r>
            <a:r>
              <a:rPr lang="en-US" dirty="0" smtClean="0"/>
              <a:t>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Niet-informatief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verhaal</a:t>
            </a:r>
            <a:r>
              <a:rPr lang="en-US" dirty="0" smtClean="0"/>
              <a:t> start </a:t>
            </a:r>
            <a:r>
              <a:rPr lang="en-US" dirty="0" err="1" smtClean="0"/>
              <a:t>zonder</a:t>
            </a:r>
            <a:r>
              <a:rPr lang="en-US" dirty="0" smtClean="0"/>
              <a:t> </a:t>
            </a:r>
            <a:r>
              <a:rPr lang="en-US" dirty="0" err="1" smtClean="0"/>
              <a:t>inleiding</a:t>
            </a:r>
            <a:r>
              <a:rPr lang="en-US" dirty="0" smtClean="0"/>
              <a:t> of </a:t>
            </a:r>
            <a:r>
              <a:rPr lang="en-US" dirty="0" err="1" smtClean="0"/>
              <a:t>sfeerschepping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weet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vooraf</a:t>
            </a:r>
            <a:r>
              <a:rPr lang="en-US" dirty="0" smtClean="0"/>
              <a:t> is </a:t>
            </a:r>
            <a:r>
              <a:rPr lang="en-US" dirty="0" err="1" smtClean="0"/>
              <a:t>gebeurd</a:t>
            </a:r>
            <a:r>
              <a:rPr lang="en-US" dirty="0" smtClean="0"/>
              <a:t>,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later via flashbacks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zit </a:t>
            </a:r>
            <a:r>
              <a:rPr lang="en-US" dirty="0" err="1" smtClean="0"/>
              <a:t>meteen</a:t>
            </a:r>
            <a:r>
              <a:rPr lang="en-US" dirty="0" smtClean="0"/>
              <a:t> </a:t>
            </a:r>
            <a:r>
              <a:rPr lang="en-US" dirty="0" err="1" smtClean="0"/>
              <a:t>middenin</a:t>
            </a:r>
            <a:r>
              <a:rPr lang="en-US" dirty="0" smtClean="0"/>
              <a:t> de spanning, het </a:t>
            </a:r>
            <a:r>
              <a:rPr lang="en-US" dirty="0" err="1" smtClean="0"/>
              <a:t>verhaal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Beginnen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verhaal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eindigen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einde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 auteur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gedurende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bod </a:t>
            </a:r>
            <a:r>
              <a:rPr lang="en-US" dirty="0" err="1" smtClean="0"/>
              <a:t>komen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het </a:t>
            </a:r>
            <a:r>
              <a:rPr lang="en-US" dirty="0" err="1" smtClean="0"/>
              <a:t>einde</a:t>
            </a:r>
            <a:r>
              <a:rPr lang="en-US" dirty="0" smtClean="0"/>
              <a:t> </a:t>
            </a:r>
            <a:r>
              <a:rPr lang="en-US" dirty="0" err="1" smtClean="0"/>
              <a:t>bedenken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Gesloten</a:t>
            </a:r>
            <a:r>
              <a:rPr lang="en-US" dirty="0" smtClean="0"/>
              <a:t> </a:t>
            </a:r>
            <a:r>
              <a:rPr lang="en-US" dirty="0" err="1" smtClean="0"/>
              <a:t>Einde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 auteur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gedurende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bod </a:t>
            </a:r>
            <a:r>
              <a:rPr lang="en-US" dirty="0" err="1" smtClean="0"/>
              <a:t>komen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weet</a:t>
            </a:r>
            <a:r>
              <a:rPr lang="en-US" dirty="0" smtClean="0"/>
              <a:t> hoe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afloopt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het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Novelle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motieven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Abstracte</a:t>
            </a:r>
            <a:r>
              <a:rPr lang="en-US" dirty="0" smtClean="0"/>
              <a:t> </a:t>
            </a:r>
            <a:r>
              <a:rPr lang="en-US" dirty="0" err="1" smtClean="0"/>
              <a:t>motieven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/>
              <a:t>Abstacte</a:t>
            </a:r>
            <a:r>
              <a:rPr lang="en-US" sz="2400" dirty="0" smtClean="0"/>
              <a:t> </a:t>
            </a:r>
            <a:r>
              <a:rPr lang="en-US" sz="2400" dirty="0" err="1" smtClean="0"/>
              <a:t>ongrijpbare</a:t>
            </a:r>
            <a:r>
              <a:rPr lang="en-US" sz="2400" dirty="0" smtClean="0"/>
              <a:t> </a:t>
            </a:r>
            <a:r>
              <a:rPr lang="en-US" sz="2400" dirty="0" err="1" smtClean="0"/>
              <a:t>begrippen</a:t>
            </a:r>
            <a:endParaRPr lang="en-US" sz="2400" dirty="0" smtClean="0"/>
          </a:p>
          <a:p>
            <a:r>
              <a:rPr lang="en-US" sz="2400" dirty="0" err="1" smtClean="0"/>
              <a:t>Bijvoorbeeld</a:t>
            </a:r>
            <a:r>
              <a:rPr lang="en-US" sz="2400" dirty="0" smtClean="0"/>
              <a:t>: </a:t>
            </a:r>
            <a:r>
              <a:rPr lang="en-US" sz="2400" dirty="0" err="1" smtClean="0"/>
              <a:t>onmacht</a:t>
            </a:r>
            <a:r>
              <a:rPr lang="en-US" sz="2400" dirty="0" smtClean="0"/>
              <a:t>, </a:t>
            </a:r>
            <a:r>
              <a:rPr lang="en-US" sz="2400" dirty="0" err="1" smtClean="0"/>
              <a:t>liefde</a:t>
            </a:r>
            <a:r>
              <a:rPr lang="en-US" sz="2400" dirty="0" smtClean="0"/>
              <a:t>, </a:t>
            </a:r>
            <a:r>
              <a:rPr lang="en-US" sz="2400" dirty="0" err="1" smtClean="0"/>
              <a:t>eenzaamheid</a:t>
            </a:r>
            <a:r>
              <a:rPr lang="en-US" sz="2400" dirty="0" smtClean="0"/>
              <a:t>, </a:t>
            </a:r>
            <a:r>
              <a:rPr lang="en-US" sz="2400" dirty="0" err="1" smtClean="0"/>
              <a:t>oorlog</a:t>
            </a:r>
            <a:r>
              <a:rPr lang="en-US" sz="2400" dirty="0" smtClean="0"/>
              <a:t>, </a:t>
            </a:r>
            <a:r>
              <a:rPr lang="en-US" sz="2400" dirty="0" err="1" smtClean="0"/>
              <a:t>dood</a:t>
            </a:r>
            <a:r>
              <a:rPr lang="en-US" sz="2400" dirty="0" smtClean="0"/>
              <a:t>, lot, </a:t>
            </a:r>
            <a:r>
              <a:rPr lang="en-US" sz="2400" dirty="0" err="1" smtClean="0"/>
              <a:t>toeval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Leidmotieven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Terugkerende</a:t>
            </a:r>
            <a:r>
              <a:rPr lang="en-US" sz="2400" dirty="0" smtClean="0"/>
              <a:t> </a:t>
            </a:r>
            <a:r>
              <a:rPr lang="en-US" sz="2400" dirty="0" err="1" smtClean="0"/>
              <a:t>tastbare</a:t>
            </a:r>
            <a:r>
              <a:rPr lang="en-US" sz="2400" dirty="0" smtClean="0"/>
              <a:t> </a:t>
            </a:r>
            <a:r>
              <a:rPr lang="en-US" sz="2400" dirty="0" err="1" smtClean="0"/>
              <a:t>zaken</a:t>
            </a:r>
            <a:r>
              <a:rPr lang="en-US" sz="2400" dirty="0" smtClean="0"/>
              <a:t> met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symbolische</a:t>
            </a:r>
            <a:r>
              <a:rPr lang="en-US" sz="2400" dirty="0" smtClean="0"/>
              <a:t> </a:t>
            </a:r>
            <a:r>
              <a:rPr lang="en-US" sz="2400" dirty="0" err="1" smtClean="0"/>
              <a:t>betekenis</a:t>
            </a:r>
            <a:endParaRPr lang="en-US" sz="2400" dirty="0" smtClean="0"/>
          </a:p>
          <a:p>
            <a:r>
              <a:rPr lang="en-US" sz="2400" dirty="0" err="1" smtClean="0"/>
              <a:t>Bijvoorbeeld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dobbelsteen</a:t>
            </a:r>
            <a:r>
              <a:rPr lang="en-US" sz="2400" dirty="0" smtClean="0"/>
              <a:t> = </a:t>
            </a:r>
            <a:r>
              <a:rPr lang="en-US" sz="2400" dirty="0" err="1" smtClean="0"/>
              <a:t>toeval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roos</a:t>
            </a:r>
            <a:r>
              <a:rPr lang="en-US" sz="2400" dirty="0" smtClean="0"/>
              <a:t> = </a:t>
            </a:r>
            <a:r>
              <a:rPr lang="en-US" sz="2400" dirty="0" err="1" smtClean="0"/>
              <a:t>liefde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water = </a:t>
            </a:r>
            <a:r>
              <a:rPr lang="en-US" sz="2400" dirty="0" err="1" smtClean="0"/>
              <a:t>leven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boom = </a:t>
            </a:r>
            <a:r>
              <a:rPr lang="en-US" sz="2400" dirty="0" err="1" smtClean="0"/>
              <a:t>leven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75138" y="1887331"/>
            <a:ext cx="9409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Motieven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zijn</a:t>
            </a:r>
            <a:r>
              <a:rPr lang="en-US" sz="2400" b="1" dirty="0" smtClean="0"/>
              <a:t> steeds </a:t>
            </a:r>
            <a:r>
              <a:rPr lang="en-US" sz="2400" b="1" dirty="0" err="1" smtClean="0"/>
              <a:t>terugkerende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elementen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verhaal</a:t>
            </a:r>
            <a:r>
              <a:rPr lang="en-US" sz="2400" b="1" dirty="0" smtClean="0"/>
              <a:t>  </a:t>
            </a:r>
          </a:p>
          <a:p>
            <a:r>
              <a:rPr lang="en-US" sz="2400" b="1" dirty="0" err="1" smtClean="0"/>
              <a:t>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zijn</a:t>
            </a:r>
            <a:r>
              <a:rPr lang="en-US" sz="2400" b="1" dirty="0" smtClean="0"/>
              <a:t> twee </a:t>
            </a:r>
            <a:r>
              <a:rPr lang="en-US" sz="2400" b="1" dirty="0" err="1" smtClean="0"/>
              <a:t>soorten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motieven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103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vind</a:t>
            </a:r>
            <a:r>
              <a:rPr lang="en-US" dirty="0" smtClean="0"/>
              <a:t> je het </a:t>
            </a:r>
            <a:r>
              <a:rPr lang="en-US" dirty="0" err="1" smtClean="0"/>
              <a:t>thema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Door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letten</a:t>
            </a:r>
            <a:r>
              <a:rPr lang="en-US" dirty="0" smtClean="0"/>
              <a:t> op:</a:t>
            </a:r>
          </a:p>
          <a:p>
            <a:pPr lvl="1"/>
            <a:r>
              <a:rPr lang="en-US" sz="1800" dirty="0" smtClean="0"/>
              <a:t>A. de </a:t>
            </a:r>
            <a:r>
              <a:rPr lang="en-US" sz="1800" dirty="0" err="1" smtClean="0"/>
              <a:t>motieven</a:t>
            </a:r>
            <a:endParaRPr lang="en-US" sz="1800" dirty="0" smtClean="0"/>
          </a:p>
          <a:p>
            <a:pPr lvl="1"/>
            <a:r>
              <a:rPr lang="en-US" sz="1800" dirty="0" smtClean="0"/>
              <a:t>B. de </a:t>
            </a:r>
            <a:r>
              <a:rPr lang="en-US" sz="1800" dirty="0" err="1" smtClean="0"/>
              <a:t>titel</a:t>
            </a:r>
            <a:r>
              <a:rPr lang="en-US" sz="1800" dirty="0" smtClean="0"/>
              <a:t> – </a:t>
            </a:r>
            <a:r>
              <a:rPr lang="en-US" sz="1800" dirty="0" err="1" smtClean="0"/>
              <a:t>deze</a:t>
            </a:r>
            <a:r>
              <a:rPr lang="en-US" sz="1800" dirty="0" smtClean="0"/>
              <a:t> </a:t>
            </a:r>
            <a:r>
              <a:rPr lang="en-US" sz="1800" dirty="0" err="1" smtClean="0"/>
              <a:t>zegt</a:t>
            </a:r>
            <a:r>
              <a:rPr lang="en-US" sz="1800" dirty="0" smtClean="0"/>
              <a:t> </a:t>
            </a:r>
            <a:r>
              <a:rPr lang="en-US" sz="1800" dirty="0" err="1" smtClean="0"/>
              <a:t>vaak</a:t>
            </a:r>
            <a:r>
              <a:rPr lang="en-US" sz="1800" dirty="0" smtClean="0"/>
              <a:t> </a:t>
            </a:r>
            <a:r>
              <a:rPr lang="en-US" sz="1800" dirty="0" err="1" smtClean="0"/>
              <a:t>waar</a:t>
            </a:r>
            <a:r>
              <a:rPr lang="en-US" sz="1800" dirty="0" smtClean="0"/>
              <a:t> het </a:t>
            </a:r>
            <a:r>
              <a:rPr lang="en-US" sz="1800" dirty="0" err="1" smtClean="0"/>
              <a:t>boek</a:t>
            </a:r>
            <a:r>
              <a:rPr lang="en-US" sz="1800" dirty="0" smtClean="0"/>
              <a:t> over </a:t>
            </a:r>
            <a:r>
              <a:rPr lang="en-US" sz="1800" dirty="0" err="1" smtClean="0"/>
              <a:t>gaat</a:t>
            </a:r>
            <a:r>
              <a:rPr lang="en-US" sz="1800" dirty="0" smtClean="0"/>
              <a:t>, de </a:t>
            </a:r>
            <a:r>
              <a:rPr lang="en-US" sz="1800" dirty="0" err="1" smtClean="0"/>
              <a:t>meeste</a:t>
            </a:r>
            <a:r>
              <a:rPr lang="en-US" sz="1800" dirty="0" smtClean="0"/>
              <a:t> </a:t>
            </a:r>
            <a:r>
              <a:rPr lang="en-US" sz="1800" dirty="0" err="1" smtClean="0"/>
              <a:t>titels</a:t>
            </a:r>
            <a:r>
              <a:rPr lang="en-US" sz="1800" dirty="0" smtClean="0"/>
              <a:t> </a:t>
            </a:r>
            <a:r>
              <a:rPr lang="en-US" sz="1800" dirty="0" err="1" smtClean="0"/>
              <a:t>hebben</a:t>
            </a:r>
            <a:r>
              <a:rPr lang="en-US" sz="1800" dirty="0" smtClean="0"/>
              <a:t> </a:t>
            </a:r>
            <a:r>
              <a:rPr lang="en-US" sz="1800" dirty="0" err="1" smtClean="0"/>
              <a:t>zowel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letterlijke</a:t>
            </a:r>
            <a:r>
              <a:rPr lang="en-US" sz="1800" dirty="0" smtClean="0"/>
              <a:t>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 smtClean="0"/>
              <a:t>figuurlijke</a:t>
            </a:r>
            <a:r>
              <a:rPr lang="en-US" sz="1800" dirty="0" smtClean="0"/>
              <a:t> </a:t>
            </a:r>
            <a:r>
              <a:rPr lang="en-US" sz="1800" dirty="0" err="1" smtClean="0"/>
              <a:t>betekenis</a:t>
            </a:r>
            <a:endParaRPr lang="en-US" sz="1800" dirty="0" smtClean="0"/>
          </a:p>
          <a:p>
            <a:pPr lvl="1"/>
            <a:r>
              <a:rPr lang="en-US" sz="1800" dirty="0" smtClean="0"/>
              <a:t>C. Het motto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een</a:t>
            </a:r>
            <a:r>
              <a:rPr lang="en-US" sz="1800" dirty="0" smtClean="0"/>
              <a:t> motto is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citaat</a:t>
            </a:r>
            <a:r>
              <a:rPr lang="en-US" sz="1800" dirty="0" smtClean="0"/>
              <a:t> of </a:t>
            </a:r>
            <a:r>
              <a:rPr lang="en-US" sz="1800" dirty="0" err="1" smtClean="0"/>
              <a:t>tekstfragment</a:t>
            </a:r>
            <a:r>
              <a:rPr lang="en-US" sz="1800" dirty="0" smtClean="0"/>
              <a:t> van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gedicht</a:t>
            </a:r>
            <a:r>
              <a:rPr lang="en-US" sz="1800" dirty="0" smtClean="0"/>
              <a:t> of lied 		</a:t>
            </a:r>
            <a:r>
              <a:rPr lang="en-US" sz="1800" dirty="0" err="1" smtClean="0"/>
              <a:t>dat</a:t>
            </a:r>
            <a:r>
              <a:rPr lang="en-US" sz="1800" dirty="0" smtClean="0"/>
              <a:t> 	</a:t>
            </a:r>
            <a:r>
              <a:rPr lang="en-US" sz="1800" dirty="0" err="1" smtClean="0"/>
              <a:t>voorin</a:t>
            </a:r>
            <a:r>
              <a:rPr lang="en-US" sz="1800" dirty="0" smtClean="0"/>
              <a:t> het </a:t>
            </a:r>
            <a:r>
              <a:rPr lang="en-US" sz="1800" dirty="0" err="1" smtClean="0"/>
              <a:t>boek</a:t>
            </a:r>
            <a:r>
              <a:rPr lang="en-US" sz="1800" dirty="0" smtClean="0"/>
              <a:t> </a:t>
            </a:r>
            <a:r>
              <a:rPr lang="en-US" sz="1800" dirty="0" err="1" smtClean="0"/>
              <a:t>staat</a:t>
            </a:r>
            <a:r>
              <a:rPr lang="en-US" sz="1800" dirty="0" smtClean="0"/>
              <a:t>. De </a:t>
            </a:r>
            <a:r>
              <a:rPr lang="en-US" sz="1800" dirty="0" err="1" smtClean="0"/>
              <a:t>meeste</a:t>
            </a:r>
            <a:r>
              <a:rPr lang="en-US" sz="1800" dirty="0" smtClean="0"/>
              <a:t> </a:t>
            </a:r>
            <a:r>
              <a:rPr lang="en-US" sz="1800" dirty="0" err="1" smtClean="0"/>
              <a:t>boeken</a:t>
            </a:r>
            <a:r>
              <a:rPr lang="en-US" sz="1800" dirty="0" smtClean="0"/>
              <a:t> </a:t>
            </a:r>
            <a:r>
              <a:rPr lang="en-US" sz="1800" dirty="0" err="1" smtClean="0"/>
              <a:t>hebben</a:t>
            </a:r>
            <a:r>
              <a:rPr lang="en-US" sz="1800" dirty="0" smtClean="0"/>
              <a:t> </a:t>
            </a:r>
            <a:r>
              <a:rPr lang="en-US" sz="1800" dirty="0" err="1" smtClean="0"/>
              <a:t>geen</a:t>
            </a:r>
            <a:r>
              <a:rPr lang="en-US" sz="1800" dirty="0" smtClean="0"/>
              <a:t> 			motto.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kijk</a:t>
            </a:r>
            <a:r>
              <a:rPr lang="en-US" sz="1800" dirty="0" smtClean="0"/>
              <a:t> </a:t>
            </a:r>
            <a:r>
              <a:rPr lang="en-US" sz="1800" dirty="0" err="1" smtClean="0"/>
              <a:t>uit</a:t>
            </a:r>
            <a:r>
              <a:rPr lang="en-US" sz="1800" dirty="0" smtClean="0"/>
              <a:t>! </a:t>
            </a:r>
            <a:r>
              <a:rPr lang="en-US" sz="1800" dirty="0" err="1" smtClean="0"/>
              <a:t>Een</a:t>
            </a:r>
            <a:r>
              <a:rPr lang="en-US" sz="1800" dirty="0" smtClean="0"/>
              <a:t> motto is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hetzelfde</a:t>
            </a:r>
            <a:r>
              <a:rPr lang="en-US" sz="1800" dirty="0" smtClean="0"/>
              <a:t>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‘</a:t>
            </a:r>
            <a:r>
              <a:rPr lang="en-US" sz="1800" dirty="0" err="1" smtClean="0"/>
              <a:t>opdracht</a:t>
            </a:r>
            <a:r>
              <a:rPr lang="en-US" sz="1800" dirty="0" smtClean="0"/>
              <a:t>’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26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perspectief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Ik-perspectief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err="1" smtClean="0"/>
              <a:t>Ik-figuur</a:t>
            </a:r>
            <a:endParaRPr lang="en-US" dirty="0" smtClean="0"/>
          </a:p>
          <a:p>
            <a:r>
              <a:rPr lang="en-US" dirty="0" err="1" smtClean="0"/>
              <a:t>Beschrijft</a:t>
            </a:r>
            <a:r>
              <a:rPr lang="en-US" dirty="0" smtClean="0"/>
              <a:t> wat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meemaakt</a:t>
            </a:r>
            <a:r>
              <a:rPr lang="en-US" dirty="0" smtClean="0"/>
              <a:t> of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meegemaakt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ik-figuur</a:t>
            </a:r>
            <a:r>
              <a:rPr lang="en-US" dirty="0" smtClean="0"/>
              <a:t> is </a:t>
            </a:r>
            <a:r>
              <a:rPr lang="en-US" dirty="0" err="1" smtClean="0"/>
              <a:t>ook</a:t>
            </a:r>
            <a:r>
              <a:rPr lang="en-US" dirty="0" smtClean="0"/>
              <a:t> de </a:t>
            </a:r>
            <a:r>
              <a:rPr lang="en-US" dirty="0" err="1" smtClean="0"/>
              <a:t>ik-verteller</a:t>
            </a:r>
            <a:endParaRPr lang="en-US" dirty="0" smtClean="0"/>
          </a:p>
          <a:p>
            <a:r>
              <a:rPr lang="en-US" dirty="0" err="1" smtClean="0"/>
              <a:t>Voorbeeld</a:t>
            </a:r>
            <a:r>
              <a:rPr lang="en-US" dirty="0" smtClean="0"/>
              <a:t>: </a:t>
            </a:r>
            <a:r>
              <a:rPr lang="en-US" dirty="0" err="1" smtClean="0"/>
              <a:t>dagboek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 of</a:t>
            </a:r>
          </a:p>
          <a:p>
            <a:r>
              <a:rPr lang="en-US" dirty="0" err="1" smtClean="0"/>
              <a:t>Personaal</a:t>
            </a:r>
            <a:r>
              <a:rPr lang="en-US" dirty="0" smtClean="0"/>
              <a:t> </a:t>
            </a:r>
            <a:r>
              <a:rPr lang="en-US" dirty="0" err="1" smtClean="0"/>
              <a:t>persp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Door de </a:t>
            </a:r>
            <a:r>
              <a:rPr lang="en-US" dirty="0" err="1" smtClean="0"/>
              <a:t>ogen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figuur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je 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verteller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Alwetend</a:t>
            </a:r>
            <a:r>
              <a:rPr lang="en-US" dirty="0" smtClean="0"/>
              <a:t> of </a:t>
            </a:r>
            <a:r>
              <a:rPr lang="en-US" dirty="0" err="1" smtClean="0"/>
              <a:t>Auctoriaal</a:t>
            </a:r>
            <a:r>
              <a:rPr lang="en-US" dirty="0" smtClean="0"/>
              <a:t> </a:t>
            </a:r>
            <a:r>
              <a:rPr lang="en-US" dirty="0" err="1" smtClean="0"/>
              <a:t>persp</a:t>
            </a:r>
            <a:r>
              <a:rPr lang="en-US" dirty="0"/>
              <a:t>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alwetende</a:t>
            </a:r>
            <a:r>
              <a:rPr lang="en-US" dirty="0" smtClean="0"/>
              <a:t> </a:t>
            </a:r>
            <a:r>
              <a:rPr lang="en-US" dirty="0" err="1" smtClean="0"/>
              <a:t>verteller</a:t>
            </a:r>
            <a:r>
              <a:rPr lang="en-US" dirty="0" smtClean="0"/>
              <a:t> </a:t>
            </a:r>
            <a:r>
              <a:rPr lang="en-US" dirty="0" err="1" smtClean="0"/>
              <a:t>neemt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handeling</a:t>
            </a:r>
            <a:r>
              <a:rPr lang="en-US" dirty="0" smtClean="0"/>
              <a:t>.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levert</a:t>
            </a:r>
            <a:r>
              <a:rPr lang="en-US" dirty="0" smtClean="0"/>
              <a:t> </a:t>
            </a:r>
            <a:r>
              <a:rPr lang="en-US" dirty="0" err="1" smtClean="0"/>
              <a:t>commentaar</a:t>
            </a:r>
            <a:r>
              <a:rPr lang="en-US" dirty="0" smtClean="0"/>
              <a:t>  op de </a:t>
            </a:r>
            <a:r>
              <a:rPr lang="en-US" dirty="0" err="1" smtClean="0"/>
              <a:t>gebeurtenissen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Auctor</a:t>
            </a:r>
            <a:r>
              <a:rPr lang="en-US" dirty="0" smtClean="0"/>
              <a:t> = </a:t>
            </a:r>
            <a:r>
              <a:rPr lang="en-US" dirty="0" err="1" smtClean="0"/>
              <a:t>schrijver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3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verstaan</a:t>
            </a:r>
            <a:r>
              <a:rPr lang="en-US" dirty="0" smtClean="0"/>
              <a:t>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/Décor?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de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van </a:t>
            </a:r>
            <a:r>
              <a:rPr lang="en-US" sz="2400" dirty="0" err="1" smtClean="0"/>
              <a:t>handeling</a:t>
            </a:r>
            <a:r>
              <a:rPr lang="en-US" sz="2400" dirty="0" smtClean="0"/>
              <a:t> &amp;</a:t>
            </a:r>
          </a:p>
          <a:p>
            <a:r>
              <a:rPr lang="en-US" sz="2400" dirty="0" smtClean="0"/>
              <a:t>B. het </a:t>
            </a:r>
            <a:r>
              <a:rPr lang="en-US" sz="2400" dirty="0" err="1" smtClean="0"/>
              <a:t>weer</a:t>
            </a:r>
            <a:r>
              <a:rPr lang="en-US" sz="2400" dirty="0" smtClean="0"/>
              <a:t>/ het </a:t>
            </a:r>
            <a:r>
              <a:rPr lang="en-US" sz="2400" dirty="0" err="1" smtClean="0"/>
              <a:t>seizoen</a:t>
            </a:r>
            <a:r>
              <a:rPr lang="en-US" sz="2400" dirty="0" smtClean="0"/>
              <a:t>/ de </a:t>
            </a:r>
            <a:r>
              <a:rPr lang="en-US" sz="2400" dirty="0" err="1" smtClean="0"/>
              <a:t>sfeer</a:t>
            </a:r>
            <a:r>
              <a:rPr lang="en-US" sz="2400" dirty="0" smtClean="0"/>
              <a:t> (</a:t>
            </a:r>
            <a:r>
              <a:rPr lang="en-US" sz="2400" dirty="0" err="1" smtClean="0"/>
              <a:t>triest</a:t>
            </a:r>
            <a:r>
              <a:rPr lang="en-US" sz="2400" dirty="0" smtClean="0"/>
              <a:t> of </a:t>
            </a:r>
            <a:r>
              <a:rPr lang="en-US" sz="2400" dirty="0" err="1" smtClean="0"/>
              <a:t>vrolijk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Verleden</a:t>
            </a:r>
            <a:r>
              <a:rPr lang="en-US" sz="2400" dirty="0" smtClean="0"/>
              <a:t> of </a:t>
            </a:r>
            <a:r>
              <a:rPr lang="en-US" sz="2400" dirty="0" err="1" smtClean="0"/>
              <a:t>toekomst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DUS: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alleen</a:t>
            </a:r>
            <a:r>
              <a:rPr lang="en-US" sz="2400" dirty="0" smtClean="0"/>
              <a:t> de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maar </a:t>
            </a:r>
            <a:r>
              <a:rPr lang="en-US" sz="2400" dirty="0" err="1" smtClean="0"/>
              <a:t>ook</a:t>
            </a:r>
            <a:r>
              <a:rPr lang="en-US" sz="2400" dirty="0" smtClean="0"/>
              <a:t> de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de </a:t>
            </a:r>
            <a:r>
              <a:rPr lang="en-US" dirty="0" err="1" smtClean="0"/>
              <a:t>functie</a:t>
            </a:r>
            <a:r>
              <a:rPr lang="en-US" dirty="0" smtClean="0"/>
              <a:t> van </a:t>
            </a:r>
            <a:r>
              <a:rPr lang="en-US" dirty="0" err="1" smtClean="0"/>
              <a:t>ruimte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zorgt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 </a:t>
            </a:r>
            <a:r>
              <a:rPr lang="en-US" sz="2400" dirty="0" err="1" smtClean="0"/>
              <a:t>sfeer</a:t>
            </a:r>
            <a:r>
              <a:rPr lang="en-US" sz="2400" dirty="0" smtClean="0"/>
              <a:t> &amp;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b. </a:t>
            </a:r>
            <a:r>
              <a:rPr lang="en-US" sz="2400" dirty="0" err="1" smtClean="0"/>
              <a:t>ondersteunt</a:t>
            </a:r>
            <a:r>
              <a:rPr lang="en-US" sz="2400" dirty="0" smtClean="0"/>
              <a:t> de spanning of </a:t>
            </a:r>
            <a:r>
              <a:rPr lang="en-US" sz="2400" dirty="0" err="1" smtClean="0"/>
              <a:t>gebeurtenissen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10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89221" cy="706964"/>
          </a:xfrm>
        </p:spPr>
        <p:txBody>
          <a:bodyPr/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/décor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De </a:t>
            </a:r>
            <a:r>
              <a:rPr lang="en-US" sz="2000" dirty="0" err="1" smtClean="0"/>
              <a:t>Functionele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B. De </a:t>
            </a:r>
            <a:r>
              <a:rPr lang="en-US" sz="2000" dirty="0" err="1" smtClean="0"/>
              <a:t>Decoratieve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C. De </a:t>
            </a:r>
            <a:r>
              <a:rPr lang="en-US" sz="2000" dirty="0" err="1"/>
              <a:t>B</a:t>
            </a:r>
            <a:r>
              <a:rPr lang="en-US" sz="2000" dirty="0" err="1" smtClean="0"/>
              <a:t>egeleidende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r>
              <a:rPr lang="en-US" sz="2000" dirty="0" smtClean="0"/>
              <a:t>/ </a:t>
            </a:r>
            <a:r>
              <a:rPr lang="en-US" sz="2000" dirty="0" err="1"/>
              <a:t>K</a:t>
            </a:r>
            <a:r>
              <a:rPr lang="en-US" sz="2000" dirty="0" err="1" smtClean="0"/>
              <a:t>arakteristieke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D. de </a:t>
            </a:r>
            <a:r>
              <a:rPr lang="en-US" sz="2000" dirty="0" err="1" smtClean="0"/>
              <a:t>Contrasterende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74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De </a:t>
            </a:r>
            <a:r>
              <a:rPr lang="en-US" dirty="0" err="1" smtClean="0"/>
              <a:t>functionele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plaats</a:t>
            </a:r>
            <a:r>
              <a:rPr lang="en-US" sz="2000" dirty="0" smtClean="0"/>
              <a:t> van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is van GROOT </a:t>
            </a:r>
            <a:r>
              <a:rPr lang="en-US" sz="2000" dirty="0" err="1" smtClean="0"/>
              <a:t>belang</a:t>
            </a:r>
            <a:endParaRPr lang="en-US" sz="2000" dirty="0" smtClean="0"/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functie</a:t>
            </a:r>
            <a:endParaRPr lang="en-US" sz="2000" dirty="0" smtClean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horrorverhaal</a:t>
            </a:r>
            <a:r>
              <a:rPr lang="en-US" sz="2000" dirty="0" smtClean="0"/>
              <a:t> op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kerkhof</a:t>
            </a:r>
            <a:r>
              <a:rPr lang="en-US" sz="2000" dirty="0" smtClean="0"/>
              <a:t>, het </a:t>
            </a:r>
            <a:r>
              <a:rPr lang="en-US" sz="2000" dirty="0" err="1" smtClean="0"/>
              <a:t>onweert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9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285</TotalTime>
  <Words>867</Words>
  <Application>Microsoft Office PowerPoint</Application>
  <PresentationFormat>Widescreen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 Boardroom</vt:lpstr>
      <vt:lpstr>Literaire Begrippen</vt:lpstr>
      <vt:lpstr>Wat wordt bedoeld met het thema van een boek?</vt:lpstr>
      <vt:lpstr>Wat zijn motieven?</vt:lpstr>
      <vt:lpstr>Hoe vind je het thema?</vt:lpstr>
      <vt:lpstr>Welke soorten perspectief zijn er?</vt:lpstr>
      <vt:lpstr>Wat wordt verstaan onder Ruimte/Décor?</vt:lpstr>
      <vt:lpstr>Wat is de functie van ruimte in een verhaal?</vt:lpstr>
      <vt:lpstr>Welke vier soorten ruimte/décor zijn er?</vt:lpstr>
      <vt:lpstr>a. De functionele ruimte</vt:lpstr>
      <vt:lpstr>b. De decoratieve ruimte</vt:lpstr>
      <vt:lpstr>c. De begeleidende of karakteristieke ruimte</vt:lpstr>
      <vt:lpstr>d. De contrasterende ruimte</vt:lpstr>
      <vt:lpstr>Waarom is tijd belangrijk in een verhaal?</vt:lpstr>
      <vt:lpstr>Wat is het verschil tussen chronologische tijd en niet-chronologische tijd?</vt:lpstr>
      <vt:lpstr>Wat is een ….</vt:lpstr>
      <vt:lpstr>PowerPoint Presentation</vt:lpstr>
      <vt:lpstr>Nog twee begrippen die met tijd te maken hebben</vt:lpstr>
      <vt:lpstr>Wat zijn personages?</vt:lpstr>
      <vt:lpstr>Is een hoofdfiguur altijd een karakter en de bijfiguur een type?</vt:lpstr>
      <vt:lpstr>Waarom zijn personages belangrijk?</vt:lpstr>
      <vt:lpstr>Opbouw/Structuur Hoe is een roman opgebouwd?</vt:lpstr>
      <vt:lpstr>Op welke  manieren kan een roman beginnen?</vt:lpstr>
      <vt:lpstr>Op welke manieren kan een verhaal eindigen?</vt:lpstr>
      <vt:lpstr>Wat is het verschil tussen een Roman en een Novelle?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Literaire Begrippen</dc:title>
  <dc:creator>corei3</dc:creator>
  <cp:lastModifiedBy>corei3</cp:lastModifiedBy>
  <cp:revision>11</cp:revision>
  <dcterms:created xsi:type="dcterms:W3CDTF">2019-04-09T22:31:58Z</dcterms:created>
  <dcterms:modified xsi:type="dcterms:W3CDTF">2019-04-10T03:17:55Z</dcterms:modified>
</cp:coreProperties>
</file>