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Literaire</a:t>
            </a:r>
            <a:r>
              <a:rPr lang="en-US" dirty="0" smtClean="0"/>
              <a:t> </a:t>
            </a:r>
            <a:r>
              <a:rPr lang="en-US" dirty="0" err="1" smtClean="0"/>
              <a:t>Begrippen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7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De </a:t>
            </a:r>
            <a:r>
              <a:rPr lang="en-US" dirty="0" err="1" smtClean="0"/>
              <a:t>decoratieve</a:t>
            </a:r>
            <a:r>
              <a:rPr lang="en-US" dirty="0" smtClean="0"/>
              <a:t> </a:t>
            </a:r>
            <a:r>
              <a:rPr lang="en-US" dirty="0" err="1" smtClean="0"/>
              <a:t>ruimte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De </a:t>
            </a:r>
            <a:r>
              <a:rPr lang="en-US" sz="2000" dirty="0" err="1" smtClean="0"/>
              <a:t>ruimte</a:t>
            </a:r>
            <a:r>
              <a:rPr lang="en-US" sz="2000" dirty="0" smtClean="0"/>
              <a:t> </a:t>
            </a:r>
            <a:r>
              <a:rPr lang="en-US" sz="2000" dirty="0" err="1" smtClean="0"/>
              <a:t>heeft</a:t>
            </a:r>
            <a:r>
              <a:rPr lang="en-US" sz="2000" dirty="0" smtClean="0"/>
              <a:t> </a:t>
            </a:r>
            <a:r>
              <a:rPr lang="en-US" sz="2000" dirty="0" err="1" smtClean="0"/>
              <a:t>geen</a:t>
            </a:r>
            <a:r>
              <a:rPr lang="en-US" sz="2000" dirty="0" smtClean="0"/>
              <a:t> </a:t>
            </a:r>
            <a:r>
              <a:rPr lang="en-US" sz="2000" dirty="0" err="1" smtClean="0"/>
              <a:t>enkel</a:t>
            </a:r>
            <a:r>
              <a:rPr lang="en-US" sz="2000" dirty="0" smtClean="0"/>
              <a:t> </a:t>
            </a:r>
            <a:r>
              <a:rPr lang="en-US" sz="2000" dirty="0" err="1" smtClean="0"/>
              <a:t>belang</a:t>
            </a:r>
            <a:r>
              <a:rPr lang="en-US" sz="2000" dirty="0" smtClean="0"/>
              <a:t> in het </a:t>
            </a:r>
            <a:r>
              <a:rPr lang="en-US" sz="2000" dirty="0" err="1" smtClean="0"/>
              <a:t>verhaal</a:t>
            </a:r>
            <a:endParaRPr lang="en-US" sz="2000" dirty="0" smtClean="0"/>
          </a:p>
          <a:p>
            <a:r>
              <a:rPr lang="en-US" sz="2000" dirty="0" smtClean="0"/>
              <a:t>De </a:t>
            </a:r>
            <a:r>
              <a:rPr lang="en-US" sz="2000" dirty="0" err="1" smtClean="0"/>
              <a:t>ruimte</a:t>
            </a:r>
            <a:r>
              <a:rPr lang="en-US" sz="2000" dirty="0" smtClean="0"/>
              <a:t> is </a:t>
            </a:r>
            <a:r>
              <a:rPr lang="en-US" sz="2000" dirty="0" err="1" smtClean="0"/>
              <a:t>functieloos</a:t>
            </a:r>
            <a:r>
              <a:rPr lang="en-US" sz="2000" dirty="0" smtClean="0"/>
              <a:t> </a:t>
            </a:r>
            <a:r>
              <a:rPr lang="en-US" sz="2000" dirty="0" err="1" smtClean="0"/>
              <a:t>en</a:t>
            </a:r>
            <a:r>
              <a:rPr lang="en-US" sz="2000" dirty="0" smtClean="0"/>
              <a:t> is </a:t>
            </a:r>
            <a:r>
              <a:rPr lang="en-US" sz="2000" dirty="0" err="1" smtClean="0"/>
              <a:t>er</a:t>
            </a:r>
            <a:r>
              <a:rPr lang="en-US" sz="2000" dirty="0" smtClean="0"/>
              <a:t> </a:t>
            </a:r>
            <a:r>
              <a:rPr lang="en-US" sz="2000" dirty="0" err="1" smtClean="0"/>
              <a:t>alleen</a:t>
            </a:r>
            <a:r>
              <a:rPr lang="en-US" sz="2000" dirty="0" smtClean="0"/>
              <a:t> maar </a:t>
            </a:r>
            <a:r>
              <a:rPr lang="en-US" sz="2000" dirty="0" err="1" smtClean="0"/>
              <a:t>ter</a:t>
            </a:r>
            <a:r>
              <a:rPr lang="en-US" sz="2000" dirty="0" smtClean="0"/>
              <a:t> </a:t>
            </a:r>
            <a:r>
              <a:rPr lang="en-US" sz="2000" dirty="0" err="1" smtClean="0"/>
              <a:t>decoratie</a:t>
            </a:r>
            <a:r>
              <a:rPr lang="en-US" sz="2000" dirty="0" smtClean="0"/>
              <a:t>. </a:t>
            </a:r>
          </a:p>
          <a:p>
            <a:r>
              <a:rPr lang="en-US" sz="2000" dirty="0" smtClean="0"/>
              <a:t>De </a:t>
            </a:r>
            <a:r>
              <a:rPr lang="en-US" sz="2000" dirty="0" err="1" smtClean="0"/>
              <a:t>ruimte</a:t>
            </a:r>
            <a:r>
              <a:rPr lang="en-US" sz="2000" dirty="0" smtClean="0"/>
              <a:t> is </a:t>
            </a:r>
            <a:r>
              <a:rPr lang="en-US" sz="2000" dirty="0" err="1" smtClean="0"/>
              <a:t>beschrijvend</a:t>
            </a:r>
            <a:r>
              <a:rPr lang="en-US" sz="2000" dirty="0" smtClean="0"/>
              <a:t> </a:t>
            </a:r>
            <a:r>
              <a:rPr lang="en-US" sz="2000" dirty="0" err="1" smtClean="0"/>
              <a:t>voor</a:t>
            </a:r>
            <a:r>
              <a:rPr lang="en-US" sz="2000" dirty="0" smtClean="0"/>
              <a:t> </a:t>
            </a:r>
            <a:r>
              <a:rPr lang="en-US" sz="2000" dirty="0" err="1" smtClean="0"/>
              <a:t>een</a:t>
            </a:r>
            <a:r>
              <a:rPr lang="en-US" sz="2000" dirty="0" smtClean="0"/>
              <a:t> </a:t>
            </a:r>
            <a:r>
              <a:rPr lang="en-US" sz="2000" dirty="0" err="1" smtClean="0"/>
              <a:t>verhaal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81773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816506"/>
            <a:ext cx="8761413" cy="706964"/>
          </a:xfrm>
        </p:spPr>
        <p:txBody>
          <a:bodyPr/>
          <a:lstStyle/>
          <a:p>
            <a:r>
              <a:rPr lang="en-US" dirty="0" smtClean="0"/>
              <a:t>c. De </a:t>
            </a:r>
            <a:r>
              <a:rPr lang="en-US" dirty="0" err="1" smtClean="0"/>
              <a:t>begeleidende</a:t>
            </a:r>
            <a:r>
              <a:rPr lang="en-US" dirty="0" smtClean="0"/>
              <a:t> of </a:t>
            </a:r>
            <a:r>
              <a:rPr lang="en-US" dirty="0" err="1" smtClean="0"/>
              <a:t>karakteristieke</a:t>
            </a:r>
            <a:r>
              <a:rPr lang="en-US" dirty="0" smtClean="0"/>
              <a:t> </a:t>
            </a:r>
            <a:r>
              <a:rPr lang="en-US" dirty="0" err="1" smtClean="0"/>
              <a:t>ruimte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De </a:t>
            </a:r>
            <a:r>
              <a:rPr lang="en-US" sz="2000" dirty="0" err="1" smtClean="0"/>
              <a:t>ruimte</a:t>
            </a:r>
            <a:r>
              <a:rPr lang="en-US" sz="2000" dirty="0" smtClean="0"/>
              <a:t> </a:t>
            </a:r>
            <a:r>
              <a:rPr lang="en-US" sz="2000" dirty="0" err="1" smtClean="0"/>
              <a:t>ondersteunt</a:t>
            </a:r>
            <a:r>
              <a:rPr lang="en-US" sz="2000" dirty="0" smtClean="0"/>
              <a:t> de </a:t>
            </a:r>
            <a:r>
              <a:rPr lang="en-US" sz="2000" dirty="0" err="1" smtClean="0"/>
              <a:t>handeling</a:t>
            </a:r>
            <a:r>
              <a:rPr lang="en-US" sz="2000" dirty="0" smtClean="0"/>
              <a:t> van het personage</a:t>
            </a:r>
          </a:p>
          <a:p>
            <a:endParaRPr lang="en-US" sz="2000" dirty="0"/>
          </a:p>
          <a:p>
            <a:r>
              <a:rPr lang="en-US" sz="2000" dirty="0" err="1" smtClean="0"/>
              <a:t>Bijvoorbeeld</a:t>
            </a:r>
            <a:r>
              <a:rPr lang="en-US" sz="2000" dirty="0" smtClean="0"/>
              <a:t>: </a:t>
            </a:r>
          </a:p>
          <a:p>
            <a:pPr lvl="1"/>
            <a:r>
              <a:rPr lang="en-US" sz="2000" dirty="0" err="1" smtClean="0"/>
              <a:t>een</a:t>
            </a:r>
            <a:r>
              <a:rPr lang="en-US" sz="2000" dirty="0" smtClean="0"/>
              <a:t> </a:t>
            </a:r>
            <a:r>
              <a:rPr lang="en-US" sz="2000" dirty="0" err="1" smtClean="0"/>
              <a:t>geliefde</a:t>
            </a:r>
            <a:r>
              <a:rPr lang="en-US" sz="2000" dirty="0" smtClean="0"/>
              <a:t> </a:t>
            </a:r>
            <a:r>
              <a:rPr lang="en-US" sz="2000" dirty="0" err="1" smtClean="0"/>
              <a:t>wordt</a:t>
            </a:r>
            <a:r>
              <a:rPr lang="en-US" sz="2000" dirty="0" smtClean="0"/>
              <a:t> </a:t>
            </a:r>
            <a:r>
              <a:rPr lang="en-US" sz="2000" dirty="0" err="1" smtClean="0"/>
              <a:t>begraven</a:t>
            </a:r>
            <a:r>
              <a:rPr lang="en-US" sz="2000" dirty="0" smtClean="0"/>
              <a:t> </a:t>
            </a:r>
            <a:r>
              <a:rPr lang="en-US" sz="2000" dirty="0" err="1" smtClean="0"/>
              <a:t>en</a:t>
            </a:r>
            <a:r>
              <a:rPr lang="en-US" sz="2000" dirty="0" smtClean="0"/>
              <a:t> het regent heel hard met </a:t>
            </a:r>
            <a:r>
              <a:rPr lang="en-US" sz="2000" dirty="0" err="1" smtClean="0"/>
              <a:t>grijze</a:t>
            </a:r>
            <a:r>
              <a:rPr lang="en-US" sz="2000" dirty="0" smtClean="0"/>
              <a:t> </a:t>
            </a:r>
            <a:r>
              <a:rPr lang="en-US" sz="2000" dirty="0" err="1" smtClean="0"/>
              <a:t>wolken</a:t>
            </a:r>
            <a:endParaRPr lang="en-US" sz="2000" dirty="0" smtClean="0"/>
          </a:p>
          <a:p>
            <a:pPr lvl="1"/>
            <a:r>
              <a:rPr lang="en-US" sz="2000" dirty="0" err="1" smtClean="0"/>
              <a:t>Een</a:t>
            </a:r>
            <a:r>
              <a:rPr lang="en-US" sz="2000" dirty="0" smtClean="0"/>
              <a:t> </a:t>
            </a:r>
            <a:r>
              <a:rPr lang="en-US" sz="2000" dirty="0" err="1" smtClean="0"/>
              <a:t>verliefd</a:t>
            </a:r>
            <a:r>
              <a:rPr lang="en-US" sz="2000" dirty="0" smtClean="0"/>
              <a:t> </a:t>
            </a:r>
            <a:r>
              <a:rPr lang="en-US" sz="2000" dirty="0" err="1" smtClean="0"/>
              <a:t>paartje</a:t>
            </a:r>
            <a:r>
              <a:rPr lang="en-US" sz="2000" dirty="0" smtClean="0"/>
              <a:t> </a:t>
            </a:r>
            <a:r>
              <a:rPr lang="en-US" sz="2000" dirty="0" err="1" smtClean="0"/>
              <a:t>huppelt</a:t>
            </a:r>
            <a:r>
              <a:rPr lang="en-US" sz="2000" dirty="0" smtClean="0"/>
              <a:t> door </a:t>
            </a:r>
            <a:r>
              <a:rPr lang="en-US" sz="2000" dirty="0" err="1" smtClean="0"/>
              <a:t>een</a:t>
            </a:r>
            <a:r>
              <a:rPr lang="en-US" sz="2000" dirty="0" smtClean="0"/>
              <a:t> </a:t>
            </a:r>
            <a:r>
              <a:rPr lang="en-US" sz="2000" dirty="0" err="1" smtClean="0"/>
              <a:t>bloemenweide</a:t>
            </a:r>
            <a:r>
              <a:rPr lang="en-US" sz="2000" dirty="0" smtClean="0"/>
              <a:t> </a:t>
            </a:r>
            <a:r>
              <a:rPr lang="en-US" sz="2000" dirty="0" err="1" smtClean="0"/>
              <a:t>en</a:t>
            </a:r>
            <a:r>
              <a:rPr lang="en-US" sz="2000" dirty="0" smtClean="0"/>
              <a:t> de </a:t>
            </a:r>
            <a:r>
              <a:rPr lang="en-US" sz="2000" dirty="0" err="1" smtClean="0"/>
              <a:t>zon</a:t>
            </a:r>
            <a:r>
              <a:rPr lang="en-US" sz="2000" dirty="0" smtClean="0"/>
              <a:t> </a:t>
            </a:r>
            <a:r>
              <a:rPr lang="en-US" sz="2000" dirty="0" err="1" smtClean="0"/>
              <a:t>schijnt</a:t>
            </a:r>
            <a:endParaRPr lang="en-US" sz="200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61832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 De </a:t>
            </a:r>
            <a:r>
              <a:rPr lang="en-US" dirty="0" err="1" smtClean="0"/>
              <a:t>contrasterende</a:t>
            </a:r>
            <a:r>
              <a:rPr lang="en-US" dirty="0" smtClean="0"/>
              <a:t> </a:t>
            </a:r>
            <a:r>
              <a:rPr lang="en-US" dirty="0" err="1" smtClean="0"/>
              <a:t>ruimte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De </a:t>
            </a:r>
            <a:r>
              <a:rPr lang="en-US" sz="2000" dirty="0" err="1" smtClean="0"/>
              <a:t>plaats</a:t>
            </a:r>
            <a:r>
              <a:rPr lang="en-US" sz="2000" dirty="0" smtClean="0"/>
              <a:t> van </a:t>
            </a:r>
            <a:r>
              <a:rPr lang="en-US" sz="2000" dirty="0" err="1" smtClean="0"/>
              <a:t>handeling</a:t>
            </a:r>
            <a:r>
              <a:rPr lang="en-US" sz="2000" dirty="0" smtClean="0"/>
              <a:t> </a:t>
            </a:r>
            <a:r>
              <a:rPr lang="en-US" sz="2000" dirty="0" err="1" smtClean="0"/>
              <a:t>staat</a:t>
            </a:r>
            <a:r>
              <a:rPr lang="en-US" sz="2000" dirty="0" smtClean="0"/>
              <a:t> in contrast/</a:t>
            </a:r>
            <a:r>
              <a:rPr lang="en-US" sz="2000" dirty="0" err="1" smtClean="0"/>
              <a:t>tegenstelling</a:t>
            </a:r>
            <a:r>
              <a:rPr lang="en-US" sz="2000" dirty="0" smtClean="0"/>
              <a:t> met de </a:t>
            </a:r>
            <a:r>
              <a:rPr lang="en-US" sz="2000" dirty="0" err="1" smtClean="0"/>
              <a:t>handeling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err="1" smtClean="0"/>
              <a:t>Bijvoorbeeld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dirty="0" smtClean="0"/>
              <a:t>Twee </a:t>
            </a:r>
            <a:r>
              <a:rPr lang="en-US" sz="2000" dirty="0" err="1" smtClean="0"/>
              <a:t>mensen</a:t>
            </a:r>
            <a:r>
              <a:rPr lang="en-US" sz="2000" dirty="0" smtClean="0"/>
              <a:t> </a:t>
            </a:r>
            <a:r>
              <a:rPr lang="en-US" sz="2000" dirty="0" err="1" smtClean="0"/>
              <a:t>trouwen</a:t>
            </a:r>
            <a:r>
              <a:rPr lang="en-US" sz="2000" dirty="0" smtClean="0"/>
              <a:t> </a:t>
            </a:r>
            <a:r>
              <a:rPr lang="en-US" sz="2000" dirty="0" err="1" smtClean="0"/>
              <a:t>en</a:t>
            </a:r>
            <a:r>
              <a:rPr lang="en-US" sz="2000" dirty="0" smtClean="0"/>
              <a:t> het </a:t>
            </a:r>
            <a:r>
              <a:rPr lang="en-US" sz="2000" dirty="0" err="1" smtClean="0"/>
              <a:t>begint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stormen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2834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Waarom</a:t>
            </a:r>
            <a:r>
              <a:rPr lang="en-US" dirty="0" smtClean="0"/>
              <a:t> is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belangrijk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verhaal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Door met </a:t>
            </a:r>
            <a:r>
              <a:rPr lang="en-US" sz="2000" dirty="0" err="1" smtClean="0"/>
              <a:t>tijd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spelen</a:t>
            </a:r>
            <a:r>
              <a:rPr lang="en-US" sz="2000" dirty="0" smtClean="0"/>
              <a:t> </a:t>
            </a:r>
            <a:r>
              <a:rPr lang="en-US" sz="2000" dirty="0" err="1" smtClean="0"/>
              <a:t>wordt</a:t>
            </a:r>
            <a:r>
              <a:rPr lang="en-US" sz="2000" dirty="0" smtClean="0"/>
              <a:t> </a:t>
            </a:r>
            <a:r>
              <a:rPr lang="en-US" sz="2000" dirty="0" err="1" smtClean="0"/>
              <a:t>een</a:t>
            </a:r>
            <a:r>
              <a:rPr lang="en-US" sz="2000" dirty="0" smtClean="0"/>
              <a:t> </a:t>
            </a:r>
            <a:r>
              <a:rPr lang="en-US" sz="2000" dirty="0" err="1" smtClean="0"/>
              <a:t>verhaal</a:t>
            </a:r>
            <a:r>
              <a:rPr lang="en-US" sz="2000" dirty="0" smtClean="0"/>
              <a:t>  </a:t>
            </a:r>
            <a:r>
              <a:rPr lang="en-US" sz="2000" dirty="0" err="1" smtClean="0"/>
              <a:t>spannender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5162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is het </a:t>
            </a:r>
            <a:r>
              <a:rPr lang="en-US" dirty="0" err="1" smtClean="0"/>
              <a:t>verschil</a:t>
            </a:r>
            <a:r>
              <a:rPr lang="en-US" dirty="0" smtClean="0"/>
              <a:t> </a:t>
            </a:r>
            <a:r>
              <a:rPr lang="en-US" dirty="0" err="1" smtClean="0"/>
              <a:t>tussen</a:t>
            </a:r>
            <a:r>
              <a:rPr lang="en-US" dirty="0" smtClean="0"/>
              <a:t> </a:t>
            </a:r>
            <a:r>
              <a:rPr lang="en-US" dirty="0" err="1" smtClean="0"/>
              <a:t>chronologische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niet-chronologische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Chronologisch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gebeurtenissen</a:t>
            </a:r>
            <a:r>
              <a:rPr lang="en-US" dirty="0" smtClean="0"/>
              <a:t> </a:t>
            </a:r>
            <a:r>
              <a:rPr lang="en-US" dirty="0" err="1" smtClean="0"/>
              <a:t>spelen</a:t>
            </a:r>
            <a:r>
              <a:rPr lang="en-US" dirty="0" smtClean="0"/>
              <a:t>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af</a:t>
            </a:r>
            <a:r>
              <a:rPr lang="en-US" dirty="0" smtClean="0"/>
              <a:t> in de </a:t>
            </a:r>
            <a:r>
              <a:rPr lang="en-US" dirty="0" err="1" smtClean="0"/>
              <a:t>volgorde</a:t>
            </a:r>
            <a:r>
              <a:rPr lang="en-US" dirty="0" smtClean="0"/>
              <a:t> </a:t>
            </a:r>
            <a:r>
              <a:rPr lang="en-US" dirty="0" err="1" smtClean="0"/>
              <a:t>waarin</a:t>
            </a:r>
            <a:r>
              <a:rPr lang="en-US" dirty="0" smtClean="0"/>
              <a:t>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r>
              <a:rPr lang="en-US" dirty="0" smtClean="0"/>
              <a:t> </a:t>
            </a:r>
            <a:r>
              <a:rPr lang="en-US" dirty="0" err="1" smtClean="0"/>
              <a:t>afgespeeld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Chronos</a:t>
            </a:r>
            <a:r>
              <a:rPr lang="en-US" dirty="0" smtClean="0"/>
              <a:t> = </a:t>
            </a:r>
            <a:r>
              <a:rPr lang="en-US" dirty="0" err="1" smtClean="0"/>
              <a:t>tijd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Eerst</a:t>
            </a:r>
            <a:r>
              <a:rPr lang="en-US" dirty="0" smtClean="0"/>
              <a:t> – </a:t>
            </a:r>
            <a:r>
              <a:rPr lang="en-US" dirty="0" err="1" smtClean="0"/>
              <a:t>toen</a:t>
            </a:r>
            <a:r>
              <a:rPr lang="en-US" dirty="0" smtClean="0"/>
              <a:t> – </a:t>
            </a:r>
            <a:r>
              <a:rPr lang="en-US" dirty="0" err="1" smtClean="0"/>
              <a:t>toen</a:t>
            </a:r>
            <a:r>
              <a:rPr lang="en-US" dirty="0" smtClean="0"/>
              <a:t> – ten </a:t>
            </a:r>
            <a:r>
              <a:rPr lang="en-US" dirty="0" err="1" smtClean="0"/>
              <a:t>slotte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Niet-Chronologisch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gebeurtenissen</a:t>
            </a:r>
            <a:r>
              <a:rPr lang="en-US" dirty="0" smtClean="0"/>
              <a:t> </a:t>
            </a:r>
            <a:r>
              <a:rPr lang="en-US" dirty="0" err="1" smtClean="0"/>
              <a:t>staan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in de </a:t>
            </a:r>
            <a:r>
              <a:rPr lang="en-US" dirty="0" err="1" smtClean="0"/>
              <a:t>tijdsvolgorde</a:t>
            </a:r>
            <a:r>
              <a:rPr lang="en-US" dirty="0" smtClean="0"/>
              <a:t> </a:t>
            </a:r>
            <a:r>
              <a:rPr lang="en-US" dirty="0" err="1" smtClean="0"/>
              <a:t>waarin</a:t>
            </a:r>
            <a:r>
              <a:rPr lang="en-US" dirty="0" smtClean="0"/>
              <a:t>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r>
              <a:rPr lang="en-US" dirty="0" smtClean="0"/>
              <a:t> </a:t>
            </a:r>
            <a:r>
              <a:rPr lang="en-US" dirty="0" err="1" smtClean="0"/>
              <a:t>afgespeeld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Einde</a:t>
            </a:r>
            <a:r>
              <a:rPr lang="en-US" dirty="0" smtClean="0"/>
              <a:t> – flashback – begin - </a:t>
            </a:r>
            <a:r>
              <a:rPr lang="en-US" dirty="0" err="1" smtClean="0"/>
              <a:t>einde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97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is </a:t>
            </a:r>
            <a:r>
              <a:rPr lang="en-US" dirty="0" err="1" smtClean="0"/>
              <a:t>een</a:t>
            </a:r>
            <a:r>
              <a:rPr lang="en-US" dirty="0" smtClean="0"/>
              <a:t> 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Flashback:</a:t>
            </a:r>
          </a:p>
          <a:p>
            <a:r>
              <a:rPr lang="en-US" dirty="0" err="1" smtClean="0"/>
              <a:t>Onderbreking</a:t>
            </a:r>
            <a:r>
              <a:rPr lang="en-US" dirty="0" smtClean="0"/>
              <a:t> van de </a:t>
            </a:r>
            <a:r>
              <a:rPr lang="en-US" dirty="0" err="1" smtClean="0"/>
              <a:t>chronologie</a:t>
            </a:r>
            <a:r>
              <a:rPr lang="en-US" dirty="0" smtClean="0"/>
              <a:t> door </a:t>
            </a:r>
            <a:r>
              <a:rPr lang="en-US" dirty="0" err="1" smtClean="0"/>
              <a:t>terug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gaan</a:t>
            </a:r>
            <a:r>
              <a:rPr lang="en-US" dirty="0" smtClean="0"/>
              <a:t> in de </a:t>
            </a:r>
            <a:r>
              <a:rPr lang="en-US" dirty="0" err="1" smtClean="0"/>
              <a:t>tijd</a:t>
            </a:r>
            <a:endParaRPr lang="en-US" dirty="0" smtClean="0"/>
          </a:p>
          <a:p>
            <a:r>
              <a:rPr lang="en-US" dirty="0" err="1" smtClean="0"/>
              <a:t>Flashforward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Onderbreking</a:t>
            </a:r>
            <a:r>
              <a:rPr lang="en-US" dirty="0" smtClean="0"/>
              <a:t> van de </a:t>
            </a:r>
            <a:r>
              <a:rPr lang="en-US" dirty="0" err="1" smtClean="0"/>
              <a:t>chronolgie</a:t>
            </a:r>
            <a:r>
              <a:rPr lang="en-US" dirty="0" smtClean="0"/>
              <a:t> door </a:t>
            </a:r>
            <a:r>
              <a:rPr lang="en-US" dirty="0" err="1" smtClean="0"/>
              <a:t>vooruit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kijken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552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Tijdverdichting</a:t>
            </a:r>
            <a:r>
              <a:rPr lang="en-US" dirty="0"/>
              <a:t>:</a:t>
            </a:r>
          </a:p>
          <a:p>
            <a:r>
              <a:rPr lang="en-US" dirty="0"/>
              <a:t>De </a:t>
            </a:r>
            <a:r>
              <a:rPr lang="en-US" dirty="0" err="1"/>
              <a:t>schrijver</a:t>
            </a:r>
            <a:r>
              <a:rPr lang="en-US" dirty="0"/>
              <a:t>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stukken</a:t>
            </a:r>
            <a:r>
              <a:rPr lang="en-US" dirty="0"/>
              <a:t> </a:t>
            </a:r>
            <a:r>
              <a:rPr lang="en-US" dirty="0" err="1"/>
              <a:t>tijd</a:t>
            </a:r>
            <a:r>
              <a:rPr lang="en-US" dirty="0"/>
              <a:t> </a:t>
            </a:r>
            <a:r>
              <a:rPr lang="en-US" dirty="0" err="1"/>
              <a:t>samengevat</a:t>
            </a:r>
            <a:r>
              <a:rPr lang="en-US" dirty="0"/>
              <a:t> 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paar</a:t>
            </a:r>
            <a:r>
              <a:rPr lang="en-US" dirty="0"/>
              <a:t> </a:t>
            </a:r>
            <a:r>
              <a:rPr lang="en-US" dirty="0" err="1"/>
              <a:t>woorden</a:t>
            </a:r>
            <a:r>
              <a:rPr lang="en-US" dirty="0"/>
              <a:t> </a:t>
            </a:r>
            <a:r>
              <a:rPr lang="en-US" dirty="0" err="1"/>
              <a:t>omdat</a:t>
            </a:r>
            <a:r>
              <a:rPr lang="en-US" dirty="0"/>
              <a:t> </a:t>
            </a:r>
            <a:r>
              <a:rPr lang="en-US" dirty="0" err="1"/>
              <a:t>ze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het </a:t>
            </a:r>
            <a:r>
              <a:rPr lang="en-US" dirty="0" err="1"/>
              <a:t>verhaal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belangrijk</a:t>
            </a:r>
            <a:r>
              <a:rPr lang="en-US" dirty="0"/>
              <a:t> </a:t>
            </a:r>
            <a:r>
              <a:rPr lang="en-US" dirty="0" err="1"/>
              <a:t>zijn</a:t>
            </a:r>
            <a:endParaRPr lang="en-US" dirty="0"/>
          </a:p>
          <a:p>
            <a:r>
              <a:rPr lang="en-US" dirty="0" err="1"/>
              <a:t>Tijdsprong</a:t>
            </a:r>
            <a:r>
              <a:rPr lang="en-US" dirty="0"/>
              <a:t>:</a:t>
            </a:r>
          </a:p>
          <a:p>
            <a:r>
              <a:rPr lang="en-US" dirty="0"/>
              <a:t>De </a:t>
            </a:r>
            <a:r>
              <a:rPr lang="en-US" dirty="0" err="1"/>
              <a:t>schrijver</a:t>
            </a:r>
            <a:r>
              <a:rPr lang="en-US" dirty="0"/>
              <a:t> </a:t>
            </a:r>
            <a:r>
              <a:rPr lang="en-US" dirty="0" err="1"/>
              <a:t>slaat</a:t>
            </a:r>
            <a:r>
              <a:rPr lang="en-US" dirty="0"/>
              <a:t> </a:t>
            </a:r>
            <a:r>
              <a:rPr lang="en-US" dirty="0" err="1"/>
              <a:t>stukken</a:t>
            </a:r>
            <a:r>
              <a:rPr lang="en-US" dirty="0"/>
              <a:t> </a:t>
            </a:r>
            <a:r>
              <a:rPr lang="en-US" dirty="0" err="1"/>
              <a:t>tijd</a:t>
            </a:r>
            <a:r>
              <a:rPr lang="en-US" dirty="0"/>
              <a:t> over</a:t>
            </a:r>
          </a:p>
          <a:p>
            <a:r>
              <a:rPr lang="en-US" dirty="0" err="1" smtClean="0"/>
              <a:t>Tijdvertraging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Gebeurtenissen</a:t>
            </a:r>
            <a:r>
              <a:rPr lang="en-US" dirty="0" smtClean="0"/>
              <a:t> </a:t>
            </a:r>
            <a:r>
              <a:rPr lang="en-US" dirty="0" err="1" smtClean="0"/>
              <a:t>duren</a:t>
            </a:r>
            <a:r>
              <a:rPr lang="en-US" dirty="0" smtClean="0"/>
              <a:t> </a:t>
            </a:r>
            <a:r>
              <a:rPr lang="en-US" dirty="0" err="1" smtClean="0"/>
              <a:t>langer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normal,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gebeurt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belangrijke</a:t>
            </a:r>
            <a:r>
              <a:rPr lang="en-US" dirty="0" smtClean="0"/>
              <a:t> </a:t>
            </a:r>
            <a:r>
              <a:rPr lang="en-US" dirty="0" err="1" smtClean="0"/>
              <a:t>gebeurtenissen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Nog twee </a:t>
            </a:r>
            <a:r>
              <a:rPr lang="en-US" dirty="0" err="1" smtClean="0"/>
              <a:t>begrippen</a:t>
            </a:r>
            <a:r>
              <a:rPr lang="en-US" dirty="0" smtClean="0"/>
              <a:t> die met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maken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Vertelde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Geeft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hoe </a:t>
            </a:r>
            <a:r>
              <a:rPr lang="en-US" dirty="0" err="1" smtClean="0"/>
              <a:t>lang</a:t>
            </a:r>
            <a:r>
              <a:rPr lang="en-US" dirty="0" smtClean="0"/>
              <a:t> de </a:t>
            </a:r>
            <a:r>
              <a:rPr lang="en-US" dirty="0" err="1" smtClean="0"/>
              <a:t>gebeurtenissen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r>
              <a:rPr lang="en-US" dirty="0" smtClean="0"/>
              <a:t> </a:t>
            </a:r>
            <a:r>
              <a:rPr lang="en-US" dirty="0" err="1" smtClean="0"/>
              <a:t>geduurd</a:t>
            </a:r>
            <a:r>
              <a:rPr lang="en-US" dirty="0" smtClean="0"/>
              <a:t>: </a:t>
            </a:r>
            <a:r>
              <a:rPr lang="en-US" dirty="0" err="1" smtClean="0"/>
              <a:t>uren</a:t>
            </a:r>
            <a:r>
              <a:rPr lang="en-US" dirty="0" smtClean="0"/>
              <a:t>, </a:t>
            </a:r>
            <a:r>
              <a:rPr lang="en-US" dirty="0" err="1" smtClean="0"/>
              <a:t>dagen</a:t>
            </a:r>
            <a:r>
              <a:rPr lang="en-US" dirty="0" smtClean="0"/>
              <a:t>, </a:t>
            </a:r>
            <a:r>
              <a:rPr lang="en-US" dirty="0" err="1" smtClean="0"/>
              <a:t>maanden</a:t>
            </a:r>
            <a:r>
              <a:rPr lang="en-US" dirty="0" smtClean="0"/>
              <a:t>, </a:t>
            </a:r>
            <a:r>
              <a:rPr lang="en-US" dirty="0" err="1" smtClean="0"/>
              <a:t>jaren</a:t>
            </a:r>
            <a:endParaRPr lang="en-US" dirty="0" smtClean="0"/>
          </a:p>
          <a:p>
            <a:r>
              <a:rPr lang="en-US" dirty="0" err="1" smtClean="0"/>
              <a:t>Historische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Geeft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in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/</a:t>
            </a:r>
            <a:r>
              <a:rPr lang="en-US" dirty="0" err="1" smtClean="0"/>
              <a:t>periode</a:t>
            </a:r>
            <a:r>
              <a:rPr lang="en-US" dirty="0" smtClean="0"/>
              <a:t> het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afspeelt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05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</a:t>
            </a:r>
            <a:r>
              <a:rPr lang="en-US" dirty="0" err="1" smtClean="0"/>
              <a:t>zijn</a:t>
            </a:r>
            <a:r>
              <a:rPr lang="en-US" dirty="0" smtClean="0"/>
              <a:t> personages?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 err="1" smtClean="0"/>
              <a:t>Hoofdfiguren</a:t>
            </a:r>
            <a:r>
              <a:rPr lang="en-US" dirty="0" smtClean="0"/>
              <a:t>)/</a:t>
            </a:r>
            <a:r>
              <a:rPr lang="en-US" dirty="0" err="1" smtClean="0"/>
              <a:t>karakters</a:t>
            </a:r>
            <a:endParaRPr lang="en-US" dirty="0" smtClean="0"/>
          </a:p>
          <a:p>
            <a:r>
              <a:rPr lang="en-US" dirty="0" smtClean="0"/>
              <a:t>Round Characters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Maakt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ontwikkeling</a:t>
            </a:r>
            <a:r>
              <a:rPr lang="en-US" dirty="0" smtClean="0"/>
              <a:t> door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komt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weten</a:t>
            </a:r>
            <a:r>
              <a:rPr lang="en-US" dirty="0" smtClean="0"/>
              <a:t> over het personage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weet</a:t>
            </a:r>
            <a:r>
              <a:rPr lang="en-US" dirty="0" smtClean="0"/>
              <a:t> wat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voelen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denken</a:t>
            </a:r>
            <a:endParaRPr lang="en-US" dirty="0" smtClean="0"/>
          </a:p>
          <a:p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veranderen</a:t>
            </a:r>
            <a:r>
              <a:rPr lang="en-US" dirty="0" smtClean="0"/>
              <a:t> </a:t>
            </a:r>
            <a:r>
              <a:rPr lang="en-US" dirty="0" err="1" smtClean="0"/>
              <a:t>vaak</a:t>
            </a:r>
            <a:r>
              <a:rPr lang="en-US" dirty="0" smtClean="0"/>
              <a:t> in het </a:t>
            </a:r>
            <a:r>
              <a:rPr lang="en-US" dirty="0" err="1" smtClean="0"/>
              <a:t>verhaal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 err="1" smtClean="0"/>
              <a:t>Bijfiguren</a:t>
            </a:r>
            <a:r>
              <a:rPr lang="en-US" dirty="0" smtClean="0"/>
              <a:t>)/types</a:t>
            </a:r>
          </a:p>
          <a:p>
            <a:r>
              <a:rPr lang="en-US" dirty="0" smtClean="0"/>
              <a:t>Flat Characters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Je </a:t>
            </a:r>
            <a:r>
              <a:rPr lang="en-US" dirty="0" err="1" smtClean="0"/>
              <a:t>kent</a:t>
            </a:r>
            <a:r>
              <a:rPr lang="en-US" dirty="0" smtClean="0"/>
              <a:t>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oppervlakkig</a:t>
            </a:r>
            <a:endParaRPr lang="en-US" dirty="0" smtClean="0"/>
          </a:p>
          <a:p>
            <a:r>
              <a:rPr lang="en-US" dirty="0" smtClean="0"/>
              <a:t>Je </a:t>
            </a:r>
            <a:r>
              <a:rPr lang="en-US" dirty="0" err="1" smtClean="0"/>
              <a:t>kent</a:t>
            </a:r>
            <a:r>
              <a:rPr lang="en-US" dirty="0" smtClean="0"/>
              <a:t> het </a:t>
            </a:r>
            <a:r>
              <a:rPr lang="en-US" dirty="0" err="1" smtClean="0"/>
              <a:t>uiterlijk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karaktertrek</a:t>
            </a:r>
            <a:endParaRPr lang="en-US" dirty="0" smtClean="0"/>
          </a:p>
          <a:p>
            <a:r>
              <a:rPr lang="en-US" dirty="0" smtClean="0"/>
              <a:t>Het personage </a:t>
            </a:r>
            <a:r>
              <a:rPr lang="en-US" dirty="0" err="1" smtClean="0"/>
              <a:t>ontwikkelt</a:t>
            </a:r>
            <a:r>
              <a:rPr lang="en-US" dirty="0" smtClean="0"/>
              <a:t>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34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hoofdfiguur</a:t>
            </a:r>
            <a:r>
              <a:rPr lang="en-US" dirty="0" smtClean="0"/>
              <a:t> </a:t>
            </a:r>
            <a:r>
              <a:rPr lang="en-US" dirty="0" err="1" smtClean="0"/>
              <a:t>altijd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de </a:t>
            </a:r>
            <a:r>
              <a:rPr lang="en-US" dirty="0" err="1" smtClean="0"/>
              <a:t>bijfiguur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type?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Nee, </a:t>
            </a:r>
            <a:r>
              <a:rPr lang="en-US" dirty="0" err="1" smtClean="0"/>
              <a:t>meestal</a:t>
            </a:r>
            <a:r>
              <a:rPr lang="en-US" dirty="0" smtClean="0"/>
              <a:t> </a:t>
            </a:r>
            <a:r>
              <a:rPr lang="en-US" dirty="0" err="1" smtClean="0"/>
              <a:t>wel</a:t>
            </a:r>
            <a:r>
              <a:rPr lang="en-US" dirty="0" smtClean="0"/>
              <a:t>, maar het is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altijd</a:t>
            </a:r>
            <a:r>
              <a:rPr lang="en-US" dirty="0" smtClean="0"/>
              <a:t> zo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bedoeld</a:t>
            </a:r>
            <a:r>
              <a:rPr lang="en-US" dirty="0" smtClean="0"/>
              <a:t> met het </a:t>
            </a:r>
            <a:r>
              <a:rPr lang="en-US" dirty="0" err="1" smtClean="0"/>
              <a:t>thema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boek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Het </a:t>
            </a:r>
            <a:r>
              <a:rPr lang="en-US" sz="3200" dirty="0" err="1" smtClean="0"/>
              <a:t>thema</a:t>
            </a:r>
            <a:r>
              <a:rPr lang="en-US" sz="3200" dirty="0" smtClean="0"/>
              <a:t> is het </a:t>
            </a:r>
            <a:r>
              <a:rPr lang="en-US" sz="3200" dirty="0" err="1" smtClean="0"/>
              <a:t>grondmotief</a:t>
            </a:r>
            <a:endParaRPr lang="en-US" sz="3200" dirty="0" smtClean="0"/>
          </a:p>
          <a:p>
            <a:r>
              <a:rPr lang="en-US" sz="3200" dirty="0" smtClean="0"/>
              <a:t>De </a:t>
            </a:r>
            <a:r>
              <a:rPr lang="en-US" sz="3200" dirty="0" err="1" smtClean="0"/>
              <a:t>kortste</a:t>
            </a:r>
            <a:r>
              <a:rPr lang="en-US" sz="3200" dirty="0" smtClean="0"/>
              <a:t> </a:t>
            </a:r>
            <a:r>
              <a:rPr lang="en-US" sz="3200" dirty="0" err="1" smtClean="0"/>
              <a:t>aanduiding</a:t>
            </a:r>
            <a:r>
              <a:rPr lang="en-US" sz="3200" dirty="0" smtClean="0"/>
              <a:t> van het </a:t>
            </a:r>
            <a:r>
              <a:rPr lang="en-US" sz="3200" dirty="0" err="1" smtClean="0"/>
              <a:t>centrale</a:t>
            </a:r>
            <a:r>
              <a:rPr lang="en-US" sz="3200" dirty="0" smtClean="0"/>
              <a:t> </a:t>
            </a:r>
            <a:r>
              <a:rPr lang="en-US" sz="3200" dirty="0" err="1" smtClean="0"/>
              <a:t>probleem</a:t>
            </a:r>
            <a:r>
              <a:rPr lang="en-US" sz="3200" dirty="0" smtClean="0"/>
              <a:t> </a:t>
            </a:r>
            <a:r>
              <a:rPr lang="en-US" sz="3200" dirty="0" err="1" smtClean="0"/>
              <a:t>waar</a:t>
            </a:r>
            <a:r>
              <a:rPr lang="en-US" sz="3200" dirty="0" smtClean="0"/>
              <a:t> het </a:t>
            </a:r>
            <a:r>
              <a:rPr lang="en-US" sz="3200" dirty="0" err="1" smtClean="0"/>
              <a:t>verhaal</a:t>
            </a:r>
            <a:r>
              <a:rPr lang="en-US" sz="3200" dirty="0" smtClean="0"/>
              <a:t> over </a:t>
            </a:r>
            <a:r>
              <a:rPr lang="en-US" sz="3200" dirty="0" err="1" smtClean="0"/>
              <a:t>gaat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2561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Waarom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personages </a:t>
            </a:r>
            <a:r>
              <a:rPr lang="en-US" dirty="0" err="1" smtClean="0"/>
              <a:t>belangrijk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identificeert</a:t>
            </a:r>
            <a:r>
              <a:rPr lang="en-US" dirty="0" smtClean="0"/>
              <a:t> </a:t>
            </a:r>
            <a:r>
              <a:rPr lang="en-US" dirty="0" err="1" smtClean="0"/>
              <a:t>zich</a:t>
            </a:r>
            <a:r>
              <a:rPr lang="en-US" dirty="0" smtClean="0"/>
              <a:t> met personages</a:t>
            </a:r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vindt</a:t>
            </a:r>
            <a:r>
              <a:rPr lang="en-US" dirty="0" smtClean="0"/>
              <a:t> personages </a:t>
            </a:r>
            <a:r>
              <a:rPr lang="en-US" dirty="0" err="1" smtClean="0"/>
              <a:t>goede</a:t>
            </a:r>
            <a:r>
              <a:rPr lang="en-US" dirty="0" smtClean="0"/>
              <a:t> </a:t>
            </a:r>
            <a:r>
              <a:rPr lang="en-US" dirty="0" err="1" smtClean="0"/>
              <a:t>karakters</a:t>
            </a:r>
            <a:r>
              <a:rPr lang="en-US" dirty="0" smtClean="0"/>
              <a:t> of </a:t>
            </a:r>
            <a:r>
              <a:rPr lang="en-US" dirty="0" err="1" smtClean="0"/>
              <a:t>niet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55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Opbouw</a:t>
            </a:r>
            <a:r>
              <a:rPr lang="en-US" dirty="0" smtClean="0"/>
              <a:t>/</a:t>
            </a:r>
            <a:r>
              <a:rPr lang="en-US" dirty="0" err="1" smtClean="0"/>
              <a:t>Structuur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Hoe is </a:t>
            </a:r>
            <a:r>
              <a:rPr lang="en-US" dirty="0" err="1" smtClean="0"/>
              <a:t>een</a:t>
            </a:r>
            <a:r>
              <a:rPr lang="en-US" dirty="0" smtClean="0"/>
              <a:t> roman </a:t>
            </a:r>
            <a:r>
              <a:rPr lang="en-US" dirty="0" err="1" smtClean="0"/>
              <a:t>opgebouwd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 err="1" smtClean="0"/>
              <a:t>delen</a:t>
            </a:r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meeste</a:t>
            </a:r>
            <a:r>
              <a:rPr lang="en-US" dirty="0" smtClean="0"/>
              <a:t> </a:t>
            </a:r>
            <a:r>
              <a:rPr lang="en-US" dirty="0" err="1" smtClean="0"/>
              <a:t>delen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titel</a:t>
            </a:r>
            <a:endParaRPr lang="en-US" dirty="0" smtClean="0"/>
          </a:p>
          <a:p>
            <a:r>
              <a:rPr lang="en-US" dirty="0" err="1" smtClean="0"/>
              <a:t>Verklaar</a:t>
            </a:r>
            <a:r>
              <a:rPr lang="en-US" dirty="0" smtClean="0"/>
              <a:t> wat de </a:t>
            </a:r>
            <a:r>
              <a:rPr lang="en-US" dirty="0" err="1" smtClean="0"/>
              <a:t>functie</a:t>
            </a:r>
            <a:r>
              <a:rPr lang="en-US" dirty="0" smtClean="0"/>
              <a:t> van de </a:t>
            </a:r>
            <a:r>
              <a:rPr lang="en-US" dirty="0" err="1" smtClean="0"/>
              <a:t>delen</a:t>
            </a:r>
            <a:r>
              <a:rPr lang="en-US" dirty="0" smtClean="0"/>
              <a:t> is</a:t>
            </a:r>
          </a:p>
          <a:p>
            <a:r>
              <a:rPr lang="en-US" dirty="0" err="1" smtClean="0"/>
              <a:t>Titels</a:t>
            </a:r>
            <a:r>
              <a:rPr lang="en-US" dirty="0" smtClean="0"/>
              <a:t> </a:t>
            </a:r>
            <a:r>
              <a:rPr lang="en-US" dirty="0" err="1" smtClean="0"/>
              <a:t>verwijzen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Het </a:t>
            </a:r>
            <a:r>
              <a:rPr lang="en-US" dirty="0" err="1" smtClean="0"/>
              <a:t>onderwerp</a:t>
            </a:r>
            <a:endParaRPr lang="en-US" dirty="0" smtClean="0"/>
          </a:p>
          <a:p>
            <a:pPr lvl="1"/>
            <a:r>
              <a:rPr lang="en-US" dirty="0" err="1" smtClean="0"/>
              <a:t>Perspectief</a:t>
            </a:r>
            <a:endParaRPr lang="en-US" dirty="0" smtClean="0"/>
          </a:p>
          <a:p>
            <a:pPr lvl="1"/>
            <a:r>
              <a:rPr lang="en-US" dirty="0" err="1" smtClean="0"/>
              <a:t>Jaartal</a:t>
            </a:r>
            <a:endParaRPr lang="en-US" dirty="0" smtClean="0"/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8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 </a:t>
            </a:r>
            <a:r>
              <a:rPr lang="en-US" dirty="0" err="1" smtClean="0"/>
              <a:t>welke</a:t>
            </a:r>
            <a:r>
              <a:rPr lang="en-US" dirty="0" smtClean="0"/>
              <a:t>  </a:t>
            </a:r>
            <a:r>
              <a:rPr lang="en-US" dirty="0" err="1" smtClean="0"/>
              <a:t>manieren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roman </a:t>
            </a:r>
            <a:r>
              <a:rPr lang="en-US" dirty="0" err="1" smtClean="0"/>
              <a:t>beginnen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Informatief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Vertelling</a:t>
            </a:r>
            <a:r>
              <a:rPr lang="en-US" dirty="0" smtClean="0"/>
              <a:t> </a:t>
            </a:r>
            <a:r>
              <a:rPr lang="en-US" dirty="0" err="1" smtClean="0"/>
              <a:t>begint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het begin</a:t>
            </a:r>
          </a:p>
          <a:p>
            <a:r>
              <a:rPr lang="en-US" dirty="0" smtClean="0"/>
              <a:t>De 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vertelt</a:t>
            </a:r>
            <a:r>
              <a:rPr lang="en-US" dirty="0" smtClean="0"/>
              <a:t> over de personages</a:t>
            </a:r>
          </a:p>
          <a:p>
            <a:r>
              <a:rPr lang="en-US" dirty="0" smtClean="0"/>
              <a:t>De 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vertelt</a:t>
            </a:r>
            <a:r>
              <a:rPr lang="en-US" dirty="0" smtClean="0"/>
              <a:t> over wat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voorafging</a:t>
            </a:r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begrijpt</a:t>
            </a:r>
            <a:r>
              <a:rPr lang="en-US" dirty="0" smtClean="0"/>
              <a:t> </a:t>
            </a:r>
            <a:r>
              <a:rPr lang="en-US" dirty="0" err="1" smtClean="0"/>
              <a:t>daardoor</a:t>
            </a:r>
            <a:r>
              <a:rPr lang="en-US" dirty="0" smtClean="0"/>
              <a:t> wat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gebeurt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Niet-informatief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Het </a:t>
            </a:r>
            <a:r>
              <a:rPr lang="en-US" dirty="0" err="1" smtClean="0"/>
              <a:t>verhaal</a:t>
            </a:r>
            <a:r>
              <a:rPr lang="en-US" dirty="0" smtClean="0"/>
              <a:t> start </a:t>
            </a:r>
            <a:r>
              <a:rPr lang="en-US" dirty="0" err="1" smtClean="0"/>
              <a:t>zonder</a:t>
            </a:r>
            <a:r>
              <a:rPr lang="en-US" dirty="0" smtClean="0"/>
              <a:t> </a:t>
            </a:r>
            <a:r>
              <a:rPr lang="en-US" dirty="0" err="1" smtClean="0"/>
              <a:t>inleiding</a:t>
            </a:r>
            <a:r>
              <a:rPr lang="en-US" dirty="0" smtClean="0"/>
              <a:t> of </a:t>
            </a:r>
            <a:r>
              <a:rPr lang="en-US" dirty="0" err="1" smtClean="0"/>
              <a:t>sfeerschepping</a:t>
            </a:r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weet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wat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vooraf</a:t>
            </a:r>
            <a:r>
              <a:rPr lang="en-US" dirty="0" smtClean="0"/>
              <a:t> is </a:t>
            </a:r>
            <a:r>
              <a:rPr lang="en-US" dirty="0" err="1" smtClean="0"/>
              <a:t>gebeurd</a:t>
            </a:r>
            <a:r>
              <a:rPr lang="en-US" dirty="0" smtClean="0"/>
              <a:t>,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komt</a:t>
            </a:r>
            <a:r>
              <a:rPr lang="en-US" dirty="0" smtClean="0"/>
              <a:t> later via flashbacks</a:t>
            </a:r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zit </a:t>
            </a:r>
            <a:r>
              <a:rPr lang="en-US" dirty="0" err="1" smtClean="0"/>
              <a:t>meteen</a:t>
            </a:r>
            <a:r>
              <a:rPr lang="en-US" dirty="0" smtClean="0"/>
              <a:t> </a:t>
            </a:r>
            <a:r>
              <a:rPr lang="en-US" dirty="0" err="1" smtClean="0"/>
              <a:t>middenin</a:t>
            </a:r>
            <a:r>
              <a:rPr lang="en-US" dirty="0" smtClean="0"/>
              <a:t> de spanning, het </a:t>
            </a:r>
            <a:r>
              <a:rPr lang="en-US" dirty="0" err="1" smtClean="0"/>
              <a:t>verhaal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Beginnen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het </a:t>
            </a:r>
            <a:r>
              <a:rPr lang="en-US" dirty="0" err="1" smtClean="0"/>
              <a:t>eind</a:t>
            </a:r>
            <a:r>
              <a:rPr lang="en-US" dirty="0" smtClean="0"/>
              <a:t> van het </a:t>
            </a:r>
            <a:r>
              <a:rPr lang="en-US" dirty="0" err="1" smtClean="0"/>
              <a:t>verhaal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24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manieren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eindigen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Open </a:t>
            </a:r>
            <a:r>
              <a:rPr lang="en-US" dirty="0" err="1" smtClean="0"/>
              <a:t>einde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De auteur </a:t>
            </a:r>
            <a:r>
              <a:rPr lang="en-US" dirty="0" err="1" smtClean="0"/>
              <a:t>geeft</a:t>
            </a:r>
            <a:r>
              <a:rPr lang="en-US" dirty="0" smtClean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antwoord</a:t>
            </a:r>
            <a:r>
              <a:rPr lang="en-US" dirty="0" smtClean="0"/>
              <a:t> op de </a:t>
            </a:r>
            <a:r>
              <a:rPr lang="en-US" dirty="0" err="1" smtClean="0"/>
              <a:t>vragen</a:t>
            </a:r>
            <a:r>
              <a:rPr lang="en-US" dirty="0" smtClean="0"/>
              <a:t> die </a:t>
            </a:r>
            <a:r>
              <a:rPr lang="en-US" dirty="0" err="1" smtClean="0"/>
              <a:t>gedurende</a:t>
            </a:r>
            <a:r>
              <a:rPr lang="en-US" dirty="0" smtClean="0"/>
              <a:t> het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bod </a:t>
            </a:r>
            <a:r>
              <a:rPr lang="en-US" dirty="0" err="1" smtClean="0"/>
              <a:t>komen</a:t>
            </a:r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zelf</a:t>
            </a:r>
            <a:r>
              <a:rPr lang="en-US" dirty="0" smtClean="0"/>
              <a:t> het </a:t>
            </a:r>
            <a:r>
              <a:rPr lang="en-US" dirty="0" err="1" smtClean="0"/>
              <a:t>einde</a:t>
            </a:r>
            <a:r>
              <a:rPr lang="en-US" dirty="0" smtClean="0"/>
              <a:t> </a:t>
            </a:r>
            <a:r>
              <a:rPr lang="en-US" dirty="0" err="1" smtClean="0"/>
              <a:t>bedenken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Gesloten</a:t>
            </a:r>
            <a:r>
              <a:rPr lang="en-US" dirty="0" smtClean="0"/>
              <a:t> </a:t>
            </a:r>
            <a:r>
              <a:rPr lang="en-US" dirty="0" err="1" smtClean="0"/>
              <a:t>Einde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De auteur </a:t>
            </a:r>
            <a:r>
              <a:rPr lang="en-US" dirty="0" err="1" smtClean="0"/>
              <a:t>geeft</a:t>
            </a:r>
            <a:r>
              <a:rPr lang="en-US" dirty="0" smtClean="0"/>
              <a:t> </a:t>
            </a:r>
            <a:r>
              <a:rPr lang="en-US" dirty="0" err="1" smtClean="0"/>
              <a:t>antwoord</a:t>
            </a:r>
            <a:r>
              <a:rPr lang="en-US" dirty="0" smtClean="0"/>
              <a:t> op de </a:t>
            </a:r>
            <a:r>
              <a:rPr lang="en-US" dirty="0" err="1" smtClean="0"/>
              <a:t>vragen</a:t>
            </a:r>
            <a:r>
              <a:rPr lang="en-US" dirty="0" smtClean="0"/>
              <a:t> die </a:t>
            </a:r>
            <a:r>
              <a:rPr lang="en-US" dirty="0" err="1" smtClean="0"/>
              <a:t>gedurende</a:t>
            </a:r>
            <a:r>
              <a:rPr lang="en-US" dirty="0" smtClean="0"/>
              <a:t> het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bod </a:t>
            </a:r>
            <a:r>
              <a:rPr lang="en-US" dirty="0" err="1" smtClean="0"/>
              <a:t>komen</a:t>
            </a:r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weet</a:t>
            </a:r>
            <a:r>
              <a:rPr lang="en-US" dirty="0" smtClean="0"/>
              <a:t> hoe het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afloopt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34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is het </a:t>
            </a:r>
            <a:r>
              <a:rPr lang="en-US" dirty="0" err="1" smtClean="0"/>
              <a:t>verschil</a:t>
            </a:r>
            <a:r>
              <a:rPr lang="en-US" dirty="0" smtClean="0"/>
              <a:t> </a:t>
            </a:r>
            <a:r>
              <a:rPr lang="en-US" dirty="0" err="1" smtClean="0"/>
              <a:t>tussen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Roman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Novelle</a:t>
            </a:r>
            <a:r>
              <a:rPr lang="en-US" smtClean="0"/>
              <a:t>?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40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motieven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Abstracte</a:t>
            </a:r>
            <a:r>
              <a:rPr lang="en-US" dirty="0" smtClean="0"/>
              <a:t> </a:t>
            </a:r>
            <a:r>
              <a:rPr lang="en-US" dirty="0" err="1" smtClean="0"/>
              <a:t>motieven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 err="1" smtClean="0"/>
              <a:t>Abstacte</a:t>
            </a:r>
            <a:r>
              <a:rPr lang="en-US" sz="2400" dirty="0" smtClean="0"/>
              <a:t> </a:t>
            </a:r>
            <a:r>
              <a:rPr lang="en-US" sz="2400" dirty="0" err="1" smtClean="0"/>
              <a:t>ongrijpbare</a:t>
            </a:r>
            <a:r>
              <a:rPr lang="en-US" sz="2400" dirty="0" smtClean="0"/>
              <a:t> </a:t>
            </a:r>
            <a:r>
              <a:rPr lang="en-US" sz="2400" dirty="0" err="1" smtClean="0"/>
              <a:t>begrippen</a:t>
            </a:r>
            <a:endParaRPr lang="en-US" sz="2400" dirty="0" smtClean="0"/>
          </a:p>
          <a:p>
            <a:r>
              <a:rPr lang="en-US" sz="2400" dirty="0" err="1" smtClean="0"/>
              <a:t>Bijvoorbeeld</a:t>
            </a:r>
            <a:r>
              <a:rPr lang="en-US" sz="2400" dirty="0" smtClean="0"/>
              <a:t>: </a:t>
            </a:r>
            <a:r>
              <a:rPr lang="en-US" sz="2400" dirty="0" err="1" smtClean="0"/>
              <a:t>onmacht</a:t>
            </a:r>
            <a:r>
              <a:rPr lang="en-US" sz="2400" dirty="0" smtClean="0"/>
              <a:t>, </a:t>
            </a:r>
            <a:r>
              <a:rPr lang="en-US" sz="2400" dirty="0" err="1" smtClean="0"/>
              <a:t>liefde</a:t>
            </a:r>
            <a:r>
              <a:rPr lang="en-US" sz="2400" dirty="0" smtClean="0"/>
              <a:t>, </a:t>
            </a:r>
            <a:r>
              <a:rPr lang="en-US" sz="2400" dirty="0" err="1" smtClean="0"/>
              <a:t>eenzaamheid</a:t>
            </a:r>
            <a:r>
              <a:rPr lang="en-US" sz="2400" dirty="0" smtClean="0"/>
              <a:t>, </a:t>
            </a:r>
            <a:r>
              <a:rPr lang="en-US" sz="2400" dirty="0" err="1" smtClean="0"/>
              <a:t>oorlog</a:t>
            </a:r>
            <a:r>
              <a:rPr lang="en-US" sz="2400" dirty="0" smtClean="0"/>
              <a:t>, </a:t>
            </a:r>
            <a:r>
              <a:rPr lang="en-US" sz="2400" dirty="0" err="1" smtClean="0"/>
              <a:t>dood</a:t>
            </a:r>
            <a:r>
              <a:rPr lang="en-US" sz="2400" dirty="0" smtClean="0"/>
              <a:t>, lot, </a:t>
            </a:r>
            <a:r>
              <a:rPr lang="en-US" sz="2400" dirty="0" err="1" smtClean="0"/>
              <a:t>toeval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Leidmotieven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Terugkerende</a:t>
            </a:r>
            <a:r>
              <a:rPr lang="en-US" sz="2400" dirty="0" smtClean="0"/>
              <a:t> </a:t>
            </a:r>
            <a:r>
              <a:rPr lang="en-US" sz="2400" dirty="0" err="1" smtClean="0"/>
              <a:t>tastbare</a:t>
            </a:r>
            <a:r>
              <a:rPr lang="en-US" sz="2400" dirty="0" smtClean="0"/>
              <a:t> </a:t>
            </a:r>
            <a:r>
              <a:rPr lang="en-US" sz="2400" dirty="0" err="1" smtClean="0"/>
              <a:t>zaken</a:t>
            </a:r>
            <a:r>
              <a:rPr lang="en-US" sz="2400" dirty="0" smtClean="0"/>
              <a:t> met </a:t>
            </a:r>
            <a:r>
              <a:rPr lang="en-US" sz="2400" dirty="0" err="1" smtClean="0"/>
              <a:t>een</a:t>
            </a:r>
            <a:r>
              <a:rPr lang="en-US" sz="2400" dirty="0" smtClean="0"/>
              <a:t> </a:t>
            </a:r>
            <a:r>
              <a:rPr lang="en-US" sz="2400" dirty="0" err="1" smtClean="0"/>
              <a:t>symbolische</a:t>
            </a:r>
            <a:r>
              <a:rPr lang="en-US" sz="2400" dirty="0" smtClean="0"/>
              <a:t> </a:t>
            </a:r>
            <a:r>
              <a:rPr lang="en-US" sz="2400" dirty="0" err="1" smtClean="0"/>
              <a:t>betekenis</a:t>
            </a:r>
            <a:endParaRPr lang="en-US" sz="2400" dirty="0" smtClean="0"/>
          </a:p>
          <a:p>
            <a:r>
              <a:rPr lang="en-US" sz="2400" dirty="0" err="1" smtClean="0"/>
              <a:t>Bijvoorbeeld</a:t>
            </a:r>
            <a:r>
              <a:rPr lang="en-US" sz="2400" dirty="0" smtClean="0"/>
              <a:t>: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 smtClean="0"/>
              <a:t>een</a:t>
            </a:r>
            <a:r>
              <a:rPr lang="en-US" sz="2400" dirty="0" smtClean="0"/>
              <a:t> </a:t>
            </a:r>
            <a:r>
              <a:rPr lang="en-US" sz="2400" dirty="0" err="1" smtClean="0"/>
              <a:t>dobbelsteen</a:t>
            </a:r>
            <a:r>
              <a:rPr lang="en-US" sz="2400" dirty="0" smtClean="0"/>
              <a:t> = </a:t>
            </a:r>
            <a:r>
              <a:rPr lang="en-US" sz="2400" dirty="0" err="1" smtClean="0"/>
              <a:t>toeval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 smtClean="0"/>
              <a:t>roos</a:t>
            </a:r>
            <a:r>
              <a:rPr lang="en-US" sz="2400" dirty="0" smtClean="0"/>
              <a:t> = </a:t>
            </a:r>
            <a:r>
              <a:rPr lang="en-US" sz="2400" dirty="0" err="1" smtClean="0"/>
              <a:t>liefde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water = </a:t>
            </a:r>
            <a:r>
              <a:rPr lang="en-US" sz="2400" dirty="0" err="1" smtClean="0"/>
              <a:t>leven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boom = </a:t>
            </a:r>
            <a:r>
              <a:rPr lang="en-US" sz="2400" dirty="0" err="1" smtClean="0"/>
              <a:t>leven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275138" y="1887331"/>
            <a:ext cx="94099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Motieven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zijn</a:t>
            </a:r>
            <a:r>
              <a:rPr lang="en-US" sz="2400" b="1" dirty="0" smtClean="0"/>
              <a:t> steeds </a:t>
            </a:r>
            <a:r>
              <a:rPr lang="en-US" sz="2400" b="1" dirty="0" err="1" smtClean="0"/>
              <a:t>terugkerende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elementen</a:t>
            </a:r>
            <a:r>
              <a:rPr lang="en-US" sz="2400" b="1" dirty="0" smtClean="0"/>
              <a:t> in </a:t>
            </a:r>
            <a:r>
              <a:rPr lang="en-US" sz="2400" b="1" dirty="0" err="1" smtClean="0"/>
              <a:t>een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verhaal</a:t>
            </a:r>
            <a:r>
              <a:rPr lang="en-US" sz="2400" b="1" dirty="0" smtClean="0"/>
              <a:t>  </a:t>
            </a:r>
          </a:p>
          <a:p>
            <a:r>
              <a:rPr lang="en-US" sz="2400" b="1" dirty="0" err="1" smtClean="0"/>
              <a:t>Er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zijn</a:t>
            </a:r>
            <a:r>
              <a:rPr lang="en-US" sz="2400" b="1" dirty="0" smtClean="0"/>
              <a:t> twee </a:t>
            </a:r>
            <a:r>
              <a:rPr lang="en-US" sz="2400" b="1" dirty="0" err="1" smtClean="0"/>
              <a:t>soorten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motieven</a:t>
            </a:r>
            <a:r>
              <a:rPr lang="en-US" sz="2400" b="1" dirty="0" smtClean="0"/>
              <a:t>: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6103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Hoe </a:t>
            </a:r>
            <a:r>
              <a:rPr lang="en-US" dirty="0" err="1" smtClean="0"/>
              <a:t>vind</a:t>
            </a:r>
            <a:r>
              <a:rPr lang="en-US" dirty="0" smtClean="0"/>
              <a:t> je het </a:t>
            </a:r>
            <a:r>
              <a:rPr lang="en-US" dirty="0" err="1" smtClean="0"/>
              <a:t>thema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Door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letten</a:t>
            </a:r>
            <a:r>
              <a:rPr lang="en-US" dirty="0" smtClean="0"/>
              <a:t> op:</a:t>
            </a:r>
          </a:p>
          <a:p>
            <a:pPr lvl="1"/>
            <a:r>
              <a:rPr lang="en-US" sz="1800" dirty="0" smtClean="0"/>
              <a:t>A. de </a:t>
            </a:r>
            <a:r>
              <a:rPr lang="en-US" sz="1800" dirty="0" err="1" smtClean="0"/>
              <a:t>motieven</a:t>
            </a:r>
            <a:endParaRPr lang="en-US" sz="1800" dirty="0" smtClean="0"/>
          </a:p>
          <a:p>
            <a:pPr lvl="1"/>
            <a:r>
              <a:rPr lang="en-US" sz="1800" dirty="0" smtClean="0"/>
              <a:t>B. de </a:t>
            </a:r>
            <a:r>
              <a:rPr lang="en-US" sz="1800" dirty="0" err="1" smtClean="0"/>
              <a:t>titel</a:t>
            </a:r>
            <a:r>
              <a:rPr lang="en-US" sz="1800" dirty="0" smtClean="0"/>
              <a:t> – </a:t>
            </a:r>
            <a:r>
              <a:rPr lang="en-US" sz="1800" dirty="0" err="1" smtClean="0"/>
              <a:t>deze</a:t>
            </a:r>
            <a:r>
              <a:rPr lang="en-US" sz="1800" dirty="0" smtClean="0"/>
              <a:t> </a:t>
            </a:r>
            <a:r>
              <a:rPr lang="en-US" sz="1800" dirty="0" err="1" smtClean="0"/>
              <a:t>zegt</a:t>
            </a:r>
            <a:r>
              <a:rPr lang="en-US" sz="1800" dirty="0" smtClean="0"/>
              <a:t> </a:t>
            </a:r>
            <a:r>
              <a:rPr lang="en-US" sz="1800" dirty="0" err="1" smtClean="0"/>
              <a:t>vaak</a:t>
            </a:r>
            <a:r>
              <a:rPr lang="en-US" sz="1800" dirty="0" smtClean="0"/>
              <a:t> </a:t>
            </a:r>
            <a:r>
              <a:rPr lang="en-US" sz="1800" dirty="0" err="1" smtClean="0"/>
              <a:t>waar</a:t>
            </a:r>
            <a:r>
              <a:rPr lang="en-US" sz="1800" dirty="0" smtClean="0"/>
              <a:t> het </a:t>
            </a:r>
            <a:r>
              <a:rPr lang="en-US" sz="1800" dirty="0" err="1" smtClean="0"/>
              <a:t>boek</a:t>
            </a:r>
            <a:r>
              <a:rPr lang="en-US" sz="1800" dirty="0" smtClean="0"/>
              <a:t> over </a:t>
            </a:r>
            <a:r>
              <a:rPr lang="en-US" sz="1800" dirty="0" err="1" smtClean="0"/>
              <a:t>gaat</a:t>
            </a:r>
            <a:r>
              <a:rPr lang="en-US" sz="1800" dirty="0" smtClean="0"/>
              <a:t>, de </a:t>
            </a:r>
            <a:r>
              <a:rPr lang="en-US" sz="1800" dirty="0" err="1" smtClean="0"/>
              <a:t>meeste</a:t>
            </a:r>
            <a:r>
              <a:rPr lang="en-US" sz="1800" dirty="0" smtClean="0"/>
              <a:t> </a:t>
            </a:r>
            <a:r>
              <a:rPr lang="en-US" sz="1800" dirty="0" err="1" smtClean="0"/>
              <a:t>titels</a:t>
            </a:r>
            <a:r>
              <a:rPr lang="en-US" sz="1800" dirty="0" smtClean="0"/>
              <a:t> </a:t>
            </a:r>
            <a:r>
              <a:rPr lang="en-US" sz="1800" dirty="0" err="1" smtClean="0"/>
              <a:t>hebben</a:t>
            </a:r>
            <a:r>
              <a:rPr lang="en-US" sz="1800" dirty="0" smtClean="0"/>
              <a:t> </a:t>
            </a:r>
            <a:r>
              <a:rPr lang="en-US" sz="1800" dirty="0" err="1" smtClean="0"/>
              <a:t>zowel</a:t>
            </a:r>
            <a:r>
              <a:rPr lang="en-US" sz="1800" dirty="0" smtClean="0"/>
              <a:t> </a:t>
            </a:r>
            <a:r>
              <a:rPr lang="en-US" sz="1800" dirty="0" err="1" smtClean="0"/>
              <a:t>een</a:t>
            </a:r>
            <a:r>
              <a:rPr lang="en-US" sz="1800" dirty="0" smtClean="0"/>
              <a:t> </a:t>
            </a:r>
            <a:r>
              <a:rPr lang="en-US" sz="1800" dirty="0" err="1" smtClean="0"/>
              <a:t>letterlijke</a:t>
            </a:r>
            <a:r>
              <a:rPr lang="en-US" sz="1800" dirty="0" smtClean="0"/>
              <a:t> </a:t>
            </a:r>
            <a:r>
              <a:rPr lang="en-US" sz="1800" dirty="0" err="1" smtClean="0"/>
              <a:t>als</a:t>
            </a:r>
            <a:r>
              <a:rPr lang="en-US" sz="1800" dirty="0" smtClean="0"/>
              <a:t> </a:t>
            </a:r>
            <a:r>
              <a:rPr lang="en-US" sz="1800" dirty="0" err="1" smtClean="0"/>
              <a:t>figuurlijke</a:t>
            </a:r>
            <a:r>
              <a:rPr lang="en-US" sz="1800" dirty="0" smtClean="0"/>
              <a:t> </a:t>
            </a:r>
            <a:r>
              <a:rPr lang="en-US" sz="1800" dirty="0" err="1" smtClean="0"/>
              <a:t>betekenis</a:t>
            </a:r>
            <a:endParaRPr lang="en-US" sz="1800" dirty="0" smtClean="0"/>
          </a:p>
          <a:p>
            <a:pPr lvl="1"/>
            <a:r>
              <a:rPr lang="en-US" sz="1800" dirty="0" smtClean="0"/>
              <a:t>C. Het motto</a:t>
            </a:r>
          </a:p>
          <a:p>
            <a:pPr marL="457200" lvl="1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</a:t>
            </a:r>
            <a:r>
              <a:rPr lang="en-US" sz="1800" dirty="0" err="1" smtClean="0"/>
              <a:t>een</a:t>
            </a:r>
            <a:r>
              <a:rPr lang="en-US" sz="1800" dirty="0" smtClean="0"/>
              <a:t> motto is </a:t>
            </a:r>
            <a:r>
              <a:rPr lang="en-US" sz="1800" dirty="0" err="1" smtClean="0"/>
              <a:t>een</a:t>
            </a:r>
            <a:r>
              <a:rPr lang="en-US" sz="1800" dirty="0" smtClean="0"/>
              <a:t> </a:t>
            </a:r>
            <a:r>
              <a:rPr lang="en-US" sz="1800" dirty="0" err="1" smtClean="0"/>
              <a:t>citaat</a:t>
            </a:r>
            <a:r>
              <a:rPr lang="en-US" sz="1800" dirty="0" smtClean="0"/>
              <a:t> of </a:t>
            </a:r>
            <a:r>
              <a:rPr lang="en-US" sz="1800" dirty="0" err="1" smtClean="0"/>
              <a:t>tekstfragment</a:t>
            </a:r>
            <a:r>
              <a:rPr lang="en-US" sz="1800" dirty="0" smtClean="0"/>
              <a:t> van </a:t>
            </a:r>
            <a:r>
              <a:rPr lang="en-US" sz="1800" dirty="0" err="1" smtClean="0"/>
              <a:t>een</a:t>
            </a:r>
            <a:r>
              <a:rPr lang="en-US" sz="1800" dirty="0" smtClean="0"/>
              <a:t> </a:t>
            </a:r>
            <a:r>
              <a:rPr lang="en-US" sz="1800" dirty="0" err="1" smtClean="0"/>
              <a:t>gedicht</a:t>
            </a:r>
            <a:r>
              <a:rPr lang="en-US" sz="1800" dirty="0" smtClean="0"/>
              <a:t> of lied 		</a:t>
            </a:r>
            <a:r>
              <a:rPr lang="en-US" sz="1800" dirty="0" err="1" smtClean="0"/>
              <a:t>dat</a:t>
            </a:r>
            <a:r>
              <a:rPr lang="en-US" sz="1800" dirty="0" smtClean="0"/>
              <a:t> 	</a:t>
            </a:r>
            <a:r>
              <a:rPr lang="en-US" sz="1800" dirty="0" err="1" smtClean="0"/>
              <a:t>voorin</a:t>
            </a:r>
            <a:r>
              <a:rPr lang="en-US" sz="1800" dirty="0" smtClean="0"/>
              <a:t> het </a:t>
            </a:r>
            <a:r>
              <a:rPr lang="en-US" sz="1800" dirty="0" err="1" smtClean="0"/>
              <a:t>boek</a:t>
            </a:r>
            <a:r>
              <a:rPr lang="en-US" sz="1800" dirty="0" smtClean="0"/>
              <a:t> </a:t>
            </a:r>
            <a:r>
              <a:rPr lang="en-US" sz="1800" dirty="0" err="1" smtClean="0"/>
              <a:t>staat</a:t>
            </a:r>
            <a:r>
              <a:rPr lang="en-US" sz="1800" dirty="0" smtClean="0"/>
              <a:t>. De </a:t>
            </a:r>
            <a:r>
              <a:rPr lang="en-US" sz="1800" dirty="0" err="1" smtClean="0"/>
              <a:t>meeste</a:t>
            </a:r>
            <a:r>
              <a:rPr lang="en-US" sz="1800" dirty="0" smtClean="0"/>
              <a:t> </a:t>
            </a:r>
            <a:r>
              <a:rPr lang="en-US" sz="1800" dirty="0" err="1" smtClean="0"/>
              <a:t>boeken</a:t>
            </a:r>
            <a:r>
              <a:rPr lang="en-US" sz="1800" dirty="0" smtClean="0"/>
              <a:t> </a:t>
            </a:r>
            <a:r>
              <a:rPr lang="en-US" sz="1800" dirty="0" err="1" smtClean="0"/>
              <a:t>hebben</a:t>
            </a:r>
            <a:r>
              <a:rPr lang="en-US" sz="1800" dirty="0" smtClean="0"/>
              <a:t> </a:t>
            </a:r>
            <a:r>
              <a:rPr lang="en-US" sz="1800" dirty="0" err="1" smtClean="0"/>
              <a:t>geen</a:t>
            </a:r>
            <a:r>
              <a:rPr lang="en-US" sz="1800" dirty="0" smtClean="0"/>
              <a:t> 			motto.</a:t>
            </a:r>
          </a:p>
          <a:p>
            <a:pPr marL="457200" lvl="1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</a:t>
            </a:r>
            <a:r>
              <a:rPr lang="en-US" sz="1800" dirty="0" err="1" smtClean="0"/>
              <a:t>kijk</a:t>
            </a:r>
            <a:r>
              <a:rPr lang="en-US" sz="1800" dirty="0" smtClean="0"/>
              <a:t> </a:t>
            </a:r>
            <a:r>
              <a:rPr lang="en-US" sz="1800" dirty="0" err="1" smtClean="0"/>
              <a:t>uit</a:t>
            </a:r>
            <a:r>
              <a:rPr lang="en-US" sz="1800" dirty="0" smtClean="0"/>
              <a:t>! </a:t>
            </a:r>
            <a:r>
              <a:rPr lang="en-US" sz="1800" dirty="0" err="1" smtClean="0"/>
              <a:t>Een</a:t>
            </a:r>
            <a:r>
              <a:rPr lang="en-US" sz="1800" dirty="0" smtClean="0"/>
              <a:t> motto is </a:t>
            </a:r>
            <a:r>
              <a:rPr lang="en-US" sz="1800" dirty="0" err="1" smtClean="0"/>
              <a:t>niet</a:t>
            </a:r>
            <a:r>
              <a:rPr lang="en-US" sz="1800" dirty="0" smtClean="0"/>
              <a:t> </a:t>
            </a:r>
            <a:r>
              <a:rPr lang="en-US" sz="1800" dirty="0" err="1" smtClean="0"/>
              <a:t>hetzelfde</a:t>
            </a:r>
            <a:r>
              <a:rPr lang="en-US" sz="1800" dirty="0" smtClean="0"/>
              <a:t> </a:t>
            </a:r>
            <a:r>
              <a:rPr lang="en-US" sz="1800" dirty="0" err="1" smtClean="0"/>
              <a:t>als</a:t>
            </a:r>
            <a:r>
              <a:rPr lang="en-US" sz="1800" dirty="0" smtClean="0"/>
              <a:t> </a:t>
            </a:r>
            <a:r>
              <a:rPr lang="en-US" sz="1800" dirty="0" err="1" smtClean="0"/>
              <a:t>een</a:t>
            </a:r>
            <a:r>
              <a:rPr lang="en-US" sz="1800" dirty="0" smtClean="0"/>
              <a:t> ‘</a:t>
            </a:r>
            <a:r>
              <a:rPr lang="en-US" sz="1800" dirty="0" err="1" smtClean="0"/>
              <a:t>opdracht</a:t>
            </a:r>
            <a:r>
              <a:rPr lang="en-US" sz="1800" dirty="0" smtClean="0"/>
              <a:t>’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52641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soorten</a:t>
            </a:r>
            <a:r>
              <a:rPr lang="en-US" dirty="0" smtClean="0"/>
              <a:t> </a:t>
            </a:r>
            <a:r>
              <a:rPr lang="en-US" dirty="0" err="1" smtClean="0"/>
              <a:t>perspectief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Ik-perspectief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r>
              <a:rPr lang="en-US" dirty="0" err="1" smtClean="0"/>
              <a:t>Ik-figuur</a:t>
            </a:r>
            <a:endParaRPr lang="en-US" dirty="0" smtClean="0"/>
          </a:p>
          <a:p>
            <a:r>
              <a:rPr lang="en-US" dirty="0" err="1" smtClean="0"/>
              <a:t>Beschrijft</a:t>
            </a:r>
            <a:r>
              <a:rPr lang="en-US" dirty="0" smtClean="0"/>
              <a:t> wat </a:t>
            </a:r>
            <a:r>
              <a:rPr lang="en-US" dirty="0" err="1" smtClean="0"/>
              <a:t>hij</a:t>
            </a:r>
            <a:r>
              <a:rPr lang="en-US" dirty="0" smtClean="0"/>
              <a:t> </a:t>
            </a:r>
            <a:r>
              <a:rPr lang="en-US" dirty="0" err="1" smtClean="0"/>
              <a:t>meemaakt</a:t>
            </a:r>
            <a:r>
              <a:rPr lang="en-US" dirty="0" smtClean="0"/>
              <a:t> of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meegemaakt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ik-figuur</a:t>
            </a:r>
            <a:r>
              <a:rPr lang="en-US" dirty="0" smtClean="0"/>
              <a:t> is </a:t>
            </a:r>
            <a:r>
              <a:rPr lang="en-US" dirty="0" err="1" smtClean="0"/>
              <a:t>ook</a:t>
            </a:r>
            <a:r>
              <a:rPr lang="en-US" dirty="0" smtClean="0"/>
              <a:t> de </a:t>
            </a:r>
            <a:r>
              <a:rPr lang="en-US" dirty="0" err="1" smtClean="0"/>
              <a:t>ik-verteller</a:t>
            </a:r>
            <a:endParaRPr lang="en-US" dirty="0" smtClean="0"/>
          </a:p>
          <a:p>
            <a:r>
              <a:rPr lang="en-US" dirty="0" err="1" smtClean="0"/>
              <a:t>Voorbeeld</a:t>
            </a:r>
            <a:r>
              <a:rPr lang="en-US" dirty="0" smtClean="0"/>
              <a:t>: </a:t>
            </a:r>
            <a:r>
              <a:rPr lang="en-US" dirty="0" err="1" smtClean="0"/>
              <a:t>dagboek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Hij</a:t>
            </a:r>
            <a:r>
              <a:rPr lang="en-US" dirty="0" smtClean="0"/>
              <a:t>/</a:t>
            </a:r>
            <a:r>
              <a:rPr lang="en-US" dirty="0" err="1" smtClean="0"/>
              <a:t>Zij</a:t>
            </a:r>
            <a:r>
              <a:rPr lang="en-US" dirty="0" smtClean="0"/>
              <a:t>  of</a:t>
            </a:r>
          </a:p>
          <a:p>
            <a:r>
              <a:rPr lang="en-US" dirty="0" err="1" smtClean="0"/>
              <a:t>Personaal</a:t>
            </a:r>
            <a:r>
              <a:rPr lang="en-US" dirty="0" smtClean="0"/>
              <a:t> </a:t>
            </a:r>
            <a:r>
              <a:rPr lang="en-US" dirty="0" err="1" smtClean="0"/>
              <a:t>persp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r>
              <a:rPr lang="en-US" dirty="0" smtClean="0"/>
              <a:t>Door de </a:t>
            </a:r>
            <a:r>
              <a:rPr lang="en-US" dirty="0" err="1" smtClean="0"/>
              <a:t>ogen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hij</a:t>
            </a:r>
            <a:r>
              <a:rPr lang="en-US" dirty="0" smtClean="0"/>
              <a:t>/</a:t>
            </a:r>
            <a:r>
              <a:rPr lang="en-US" dirty="0" err="1" smtClean="0"/>
              <a:t>zij</a:t>
            </a:r>
            <a:r>
              <a:rPr lang="en-US" dirty="0" smtClean="0"/>
              <a:t> </a:t>
            </a:r>
            <a:r>
              <a:rPr lang="en-US" dirty="0" err="1" smtClean="0"/>
              <a:t>figuur</a:t>
            </a:r>
            <a:r>
              <a:rPr lang="en-US" dirty="0" smtClean="0"/>
              <a:t> </a:t>
            </a:r>
            <a:r>
              <a:rPr lang="en-US" dirty="0" err="1" smtClean="0"/>
              <a:t>maak</a:t>
            </a:r>
            <a:r>
              <a:rPr lang="en-US" dirty="0" smtClean="0"/>
              <a:t> je de </a:t>
            </a:r>
            <a:r>
              <a:rPr lang="en-US" dirty="0" err="1" smtClean="0"/>
              <a:t>gebeurtenissen</a:t>
            </a:r>
            <a:r>
              <a:rPr lang="en-US" dirty="0" smtClean="0"/>
              <a:t> </a:t>
            </a:r>
            <a:r>
              <a:rPr lang="en-US" dirty="0" err="1" smtClean="0"/>
              <a:t>mee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personale</a:t>
            </a:r>
            <a:r>
              <a:rPr lang="en-US" dirty="0" smtClean="0"/>
              <a:t> </a:t>
            </a:r>
            <a:r>
              <a:rPr lang="en-US" dirty="0" err="1" smtClean="0"/>
              <a:t>verteller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c. </a:t>
            </a:r>
            <a:r>
              <a:rPr lang="en-US" dirty="0" err="1" smtClean="0"/>
              <a:t>Alwetend</a:t>
            </a:r>
            <a:r>
              <a:rPr lang="en-US" dirty="0" smtClean="0"/>
              <a:t> of </a:t>
            </a:r>
            <a:r>
              <a:rPr lang="en-US" dirty="0" err="1" smtClean="0"/>
              <a:t>Auctoriaal</a:t>
            </a:r>
            <a:r>
              <a:rPr lang="en-US" dirty="0" smtClean="0"/>
              <a:t> </a:t>
            </a:r>
            <a:r>
              <a:rPr lang="en-US" dirty="0" err="1" smtClean="0"/>
              <a:t>persp</a:t>
            </a:r>
            <a:r>
              <a:rPr lang="en-US" dirty="0"/>
              <a:t>.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alwetende</a:t>
            </a:r>
            <a:r>
              <a:rPr lang="en-US" dirty="0" smtClean="0"/>
              <a:t> </a:t>
            </a:r>
            <a:r>
              <a:rPr lang="en-US" dirty="0" err="1" smtClean="0"/>
              <a:t>verteller</a:t>
            </a:r>
            <a:r>
              <a:rPr lang="en-US" dirty="0" smtClean="0"/>
              <a:t> </a:t>
            </a:r>
            <a:r>
              <a:rPr lang="en-US" dirty="0" err="1" smtClean="0"/>
              <a:t>neemt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deel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de </a:t>
            </a:r>
            <a:r>
              <a:rPr lang="en-US" dirty="0" err="1" smtClean="0"/>
              <a:t>handeling</a:t>
            </a:r>
            <a:r>
              <a:rPr lang="en-US" dirty="0" smtClean="0"/>
              <a:t>. </a:t>
            </a:r>
            <a:r>
              <a:rPr lang="en-US" dirty="0" err="1" smtClean="0"/>
              <a:t>Hij</a:t>
            </a:r>
            <a:r>
              <a:rPr lang="en-US" dirty="0" smtClean="0"/>
              <a:t> </a:t>
            </a:r>
            <a:r>
              <a:rPr lang="en-US" dirty="0" err="1" smtClean="0"/>
              <a:t>levert</a:t>
            </a:r>
            <a:r>
              <a:rPr lang="en-US" dirty="0" smtClean="0"/>
              <a:t> </a:t>
            </a:r>
            <a:r>
              <a:rPr lang="en-US" dirty="0" err="1" smtClean="0"/>
              <a:t>commentaar</a:t>
            </a:r>
            <a:r>
              <a:rPr lang="en-US" dirty="0" smtClean="0"/>
              <a:t>  op de </a:t>
            </a:r>
            <a:r>
              <a:rPr lang="en-US" dirty="0" err="1" smtClean="0"/>
              <a:t>gebeurtenissen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Auctor</a:t>
            </a:r>
            <a:r>
              <a:rPr lang="en-US" dirty="0" smtClean="0"/>
              <a:t> = </a:t>
            </a:r>
            <a:r>
              <a:rPr lang="en-US" dirty="0" err="1" smtClean="0"/>
              <a:t>schrijver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73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verstaan</a:t>
            </a:r>
            <a:r>
              <a:rPr lang="en-US" dirty="0" smtClean="0"/>
              <a:t> </a:t>
            </a:r>
            <a:r>
              <a:rPr lang="en-US" dirty="0" err="1" smtClean="0"/>
              <a:t>onder</a:t>
            </a:r>
            <a:r>
              <a:rPr lang="en-US" dirty="0" smtClean="0"/>
              <a:t> </a:t>
            </a:r>
            <a:r>
              <a:rPr lang="en-US" dirty="0" err="1" smtClean="0"/>
              <a:t>Ruimte</a:t>
            </a:r>
            <a:r>
              <a:rPr lang="en-US" dirty="0" smtClean="0"/>
              <a:t>/Décor?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A. de </a:t>
            </a:r>
            <a:r>
              <a:rPr lang="en-US" sz="2400" dirty="0" err="1" smtClean="0"/>
              <a:t>plaats</a:t>
            </a:r>
            <a:r>
              <a:rPr lang="en-US" sz="2400" dirty="0" smtClean="0"/>
              <a:t> van </a:t>
            </a:r>
            <a:r>
              <a:rPr lang="en-US" sz="2400" dirty="0" err="1" smtClean="0"/>
              <a:t>handeling</a:t>
            </a:r>
            <a:r>
              <a:rPr lang="en-US" sz="2400" dirty="0" smtClean="0"/>
              <a:t> &amp;</a:t>
            </a:r>
          </a:p>
          <a:p>
            <a:r>
              <a:rPr lang="en-US" sz="2400" dirty="0" smtClean="0"/>
              <a:t>B. het </a:t>
            </a:r>
            <a:r>
              <a:rPr lang="en-US" sz="2400" dirty="0" err="1" smtClean="0"/>
              <a:t>weer</a:t>
            </a:r>
            <a:r>
              <a:rPr lang="en-US" sz="2400" dirty="0" smtClean="0"/>
              <a:t>/ het </a:t>
            </a:r>
            <a:r>
              <a:rPr lang="en-US" sz="2400" dirty="0" err="1" smtClean="0"/>
              <a:t>seizoen</a:t>
            </a:r>
            <a:r>
              <a:rPr lang="en-US" sz="2400" dirty="0" smtClean="0"/>
              <a:t>/ de </a:t>
            </a:r>
            <a:r>
              <a:rPr lang="en-US" sz="2400" dirty="0" err="1" smtClean="0"/>
              <a:t>sfeer</a:t>
            </a:r>
            <a:r>
              <a:rPr lang="en-US" sz="2400" dirty="0" smtClean="0"/>
              <a:t> (</a:t>
            </a:r>
            <a:r>
              <a:rPr lang="en-US" sz="2400" dirty="0" err="1" smtClean="0"/>
              <a:t>triest</a:t>
            </a:r>
            <a:r>
              <a:rPr lang="en-US" sz="2400" dirty="0" smtClean="0"/>
              <a:t> of </a:t>
            </a:r>
            <a:r>
              <a:rPr lang="en-US" sz="2400" dirty="0" err="1" smtClean="0"/>
              <a:t>vrolijk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C. </a:t>
            </a:r>
            <a:r>
              <a:rPr lang="en-US" sz="2400" dirty="0" err="1" smtClean="0"/>
              <a:t>Verleden</a:t>
            </a:r>
            <a:r>
              <a:rPr lang="en-US" sz="2400" dirty="0" smtClean="0"/>
              <a:t> of </a:t>
            </a:r>
            <a:r>
              <a:rPr lang="en-US" sz="2400" dirty="0" err="1" smtClean="0"/>
              <a:t>toekomst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DUS: </a:t>
            </a:r>
            <a:r>
              <a:rPr lang="en-US" sz="2400" dirty="0" err="1" smtClean="0"/>
              <a:t>niet</a:t>
            </a:r>
            <a:r>
              <a:rPr lang="en-US" sz="2400" dirty="0" smtClean="0"/>
              <a:t> </a:t>
            </a:r>
            <a:r>
              <a:rPr lang="en-US" sz="2400" dirty="0" err="1" smtClean="0"/>
              <a:t>alleen</a:t>
            </a:r>
            <a:r>
              <a:rPr lang="en-US" sz="2400" dirty="0" smtClean="0"/>
              <a:t> de </a:t>
            </a:r>
            <a:r>
              <a:rPr lang="en-US" sz="2400" dirty="0" err="1" smtClean="0"/>
              <a:t>plaats</a:t>
            </a:r>
            <a:r>
              <a:rPr lang="en-US" sz="2400" dirty="0" smtClean="0"/>
              <a:t> maar </a:t>
            </a:r>
            <a:r>
              <a:rPr lang="en-US" sz="2400" dirty="0" err="1" smtClean="0"/>
              <a:t>ook</a:t>
            </a:r>
            <a:r>
              <a:rPr lang="en-US" sz="2400" dirty="0" smtClean="0"/>
              <a:t> de </a:t>
            </a:r>
            <a:r>
              <a:rPr lang="en-US" sz="2400" dirty="0" err="1" smtClean="0"/>
              <a:t>ambiente</a:t>
            </a:r>
            <a:r>
              <a:rPr lang="en-US" sz="2400" dirty="0" smtClean="0"/>
              <a:t>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5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is de </a:t>
            </a:r>
            <a:r>
              <a:rPr lang="en-US" dirty="0" err="1" smtClean="0"/>
              <a:t>functie</a:t>
            </a:r>
            <a:r>
              <a:rPr lang="en-US" dirty="0" smtClean="0"/>
              <a:t> van </a:t>
            </a:r>
            <a:r>
              <a:rPr lang="en-US" dirty="0" err="1" smtClean="0"/>
              <a:t>ruimte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verhaal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Ruimte</a:t>
            </a:r>
            <a:r>
              <a:rPr lang="en-US" sz="2400" dirty="0" smtClean="0"/>
              <a:t> </a:t>
            </a:r>
            <a:r>
              <a:rPr lang="en-US" sz="2400" dirty="0" err="1" smtClean="0"/>
              <a:t>zorgt</a:t>
            </a:r>
            <a:r>
              <a:rPr lang="en-US" sz="2400" dirty="0" smtClean="0"/>
              <a:t> </a:t>
            </a:r>
            <a:r>
              <a:rPr lang="en-US" sz="2400" dirty="0" err="1" smtClean="0"/>
              <a:t>voor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a. </a:t>
            </a:r>
            <a:r>
              <a:rPr lang="en-US" sz="2400" dirty="0" err="1" smtClean="0"/>
              <a:t>sfeer</a:t>
            </a:r>
            <a:r>
              <a:rPr lang="en-US" sz="2400" dirty="0" smtClean="0"/>
              <a:t> &amp;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b. </a:t>
            </a:r>
            <a:r>
              <a:rPr lang="en-US" sz="2400" dirty="0" err="1" smtClean="0"/>
              <a:t>ondersteunt</a:t>
            </a:r>
            <a:r>
              <a:rPr lang="en-US" sz="2400" dirty="0" smtClean="0"/>
              <a:t> de spanning of </a:t>
            </a:r>
            <a:r>
              <a:rPr lang="en-US" sz="2400" dirty="0" err="1" smtClean="0"/>
              <a:t>gebeurtenissen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51089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389221" cy="706964"/>
          </a:xfrm>
        </p:spPr>
        <p:txBody>
          <a:bodyPr/>
          <a:lstStyle/>
          <a:p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vier</a:t>
            </a:r>
            <a:r>
              <a:rPr lang="en-US" dirty="0" smtClean="0"/>
              <a:t> </a:t>
            </a:r>
            <a:r>
              <a:rPr lang="en-US" dirty="0" err="1" smtClean="0"/>
              <a:t>soorten</a:t>
            </a:r>
            <a:r>
              <a:rPr lang="en-US" dirty="0" smtClean="0"/>
              <a:t> </a:t>
            </a:r>
            <a:r>
              <a:rPr lang="en-US" dirty="0" err="1" smtClean="0"/>
              <a:t>ruimte</a:t>
            </a:r>
            <a:r>
              <a:rPr lang="en-US" dirty="0" smtClean="0"/>
              <a:t>/décor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A. De </a:t>
            </a:r>
            <a:r>
              <a:rPr lang="en-US" sz="2000" dirty="0" err="1" smtClean="0"/>
              <a:t>Functionele</a:t>
            </a:r>
            <a:r>
              <a:rPr lang="en-US" sz="2000" dirty="0" smtClean="0"/>
              <a:t> </a:t>
            </a:r>
            <a:r>
              <a:rPr lang="en-US" sz="2000" dirty="0" err="1" smtClean="0"/>
              <a:t>ruimte</a:t>
            </a:r>
            <a:endParaRPr lang="en-US" sz="2000" dirty="0" smtClean="0"/>
          </a:p>
          <a:p>
            <a:r>
              <a:rPr lang="en-US" sz="2000" dirty="0" smtClean="0"/>
              <a:t>B. De </a:t>
            </a:r>
            <a:r>
              <a:rPr lang="en-US" sz="2000" dirty="0" err="1" smtClean="0"/>
              <a:t>Decoratieve</a:t>
            </a:r>
            <a:r>
              <a:rPr lang="en-US" sz="2000" dirty="0" smtClean="0"/>
              <a:t> </a:t>
            </a:r>
            <a:r>
              <a:rPr lang="en-US" sz="2000" dirty="0" err="1" smtClean="0"/>
              <a:t>ruimte</a:t>
            </a:r>
            <a:endParaRPr lang="en-US" sz="2000" dirty="0" smtClean="0"/>
          </a:p>
          <a:p>
            <a:r>
              <a:rPr lang="en-US" sz="2000" dirty="0" smtClean="0"/>
              <a:t>C. De </a:t>
            </a:r>
            <a:r>
              <a:rPr lang="en-US" sz="2000" dirty="0" err="1"/>
              <a:t>B</a:t>
            </a:r>
            <a:r>
              <a:rPr lang="en-US" sz="2000" dirty="0" err="1" smtClean="0"/>
              <a:t>egeleidende</a:t>
            </a:r>
            <a:r>
              <a:rPr lang="en-US" sz="2000" dirty="0" smtClean="0"/>
              <a:t> </a:t>
            </a:r>
            <a:r>
              <a:rPr lang="en-US" sz="2000" dirty="0" err="1" smtClean="0"/>
              <a:t>ruimte</a:t>
            </a:r>
            <a:r>
              <a:rPr lang="en-US" sz="2000" dirty="0" smtClean="0"/>
              <a:t>/ </a:t>
            </a:r>
            <a:r>
              <a:rPr lang="en-US" sz="2000" dirty="0" err="1"/>
              <a:t>K</a:t>
            </a:r>
            <a:r>
              <a:rPr lang="en-US" sz="2000" dirty="0" err="1" smtClean="0"/>
              <a:t>arakteristieke</a:t>
            </a:r>
            <a:r>
              <a:rPr lang="en-US" sz="2000" dirty="0" smtClean="0"/>
              <a:t> </a:t>
            </a:r>
            <a:r>
              <a:rPr lang="en-US" sz="2000" dirty="0" err="1" smtClean="0"/>
              <a:t>ruimte</a:t>
            </a:r>
            <a:endParaRPr lang="en-US" sz="2000" dirty="0" smtClean="0"/>
          </a:p>
          <a:p>
            <a:r>
              <a:rPr lang="en-US" sz="2000" dirty="0" smtClean="0"/>
              <a:t>D. de </a:t>
            </a:r>
            <a:r>
              <a:rPr lang="en-US" sz="2000" dirty="0" err="1" smtClean="0"/>
              <a:t>Contrasterende</a:t>
            </a:r>
            <a:r>
              <a:rPr lang="en-US" sz="2000" dirty="0" smtClean="0"/>
              <a:t> </a:t>
            </a:r>
            <a:r>
              <a:rPr lang="en-US" sz="2000" dirty="0" err="1" smtClean="0"/>
              <a:t>ruimte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0749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De </a:t>
            </a:r>
            <a:r>
              <a:rPr lang="en-US" dirty="0" err="1" smtClean="0"/>
              <a:t>functionele</a:t>
            </a:r>
            <a:r>
              <a:rPr lang="en-US" dirty="0" smtClean="0"/>
              <a:t> </a:t>
            </a:r>
            <a:r>
              <a:rPr lang="en-US" dirty="0" err="1" smtClean="0"/>
              <a:t>ruimte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De </a:t>
            </a:r>
            <a:r>
              <a:rPr lang="en-US" sz="2000" dirty="0" err="1" smtClean="0"/>
              <a:t>plaats</a:t>
            </a:r>
            <a:r>
              <a:rPr lang="en-US" sz="2000" dirty="0" smtClean="0"/>
              <a:t> van </a:t>
            </a:r>
            <a:r>
              <a:rPr lang="en-US" sz="2000" dirty="0" err="1" smtClean="0"/>
              <a:t>handeling</a:t>
            </a:r>
            <a:r>
              <a:rPr lang="en-US" sz="2000" dirty="0" smtClean="0"/>
              <a:t> is van GROOT </a:t>
            </a:r>
            <a:r>
              <a:rPr lang="en-US" sz="2000" dirty="0" err="1" smtClean="0"/>
              <a:t>belang</a:t>
            </a:r>
            <a:endParaRPr lang="en-US" sz="2000" dirty="0" smtClean="0"/>
          </a:p>
          <a:p>
            <a:r>
              <a:rPr lang="en-US" sz="2000" dirty="0" smtClean="0"/>
              <a:t>De </a:t>
            </a:r>
            <a:r>
              <a:rPr lang="en-US" sz="2000" dirty="0" err="1" smtClean="0"/>
              <a:t>ruimte</a:t>
            </a:r>
            <a:r>
              <a:rPr lang="en-US" sz="2000" dirty="0" smtClean="0"/>
              <a:t> </a:t>
            </a:r>
            <a:r>
              <a:rPr lang="en-US" sz="2000" dirty="0" err="1" smtClean="0"/>
              <a:t>heeft</a:t>
            </a:r>
            <a:r>
              <a:rPr lang="en-US" sz="2000" dirty="0" smtClean="0"/>
              <a:t> </a:t>
            </a:r>
            <a:r>
              <a:rPr lang="en-US" sz="2000" dirty="0" err="1" smtClean="0"/>
              <a:t>een</a:t>
            </a:r>
            <a:r>
              <a:rPr lang="en-US" sz="2000" dirty="0" smtClean="0"/>
              <a:t> </a:t>
            </a:r>
            <a:r>
              <a:rPr lang="en-US" sz="2000" dirty="0" err="1" smtClean="0"/>
              <a:t>functie</a:t>
            </a:r>
            <a:endParaRPr lang="en-US" sz="2000" dirty="0" smtClean="0"/>
          </a:p>
          <a:p>
            <a:r>
              <a:rPr lang="en-US" sz="2000" dirty="0" err="1" smtClean="0"/>
              <a:t>Bijvoorbeeld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dirty="0" smtClean="0"/>
              <a:t> </a:t>
            </a:r>
            <a:r>
              <a:rPr lang="en-US" sz="2000" dirty="0" err="1" smtClean="0"/>
              <a:t>horrorverhaal</a:t>
            </a:r>
            <a:r>
              <a:rPr lang="en-US" sz="2000" dirty="0" smtClean="0"/>
              <a:t> op </a:t>
            </a:r>
            <a:r>
              <a:rPr lang="en-US" sz="2000" dirty="0" err="1" smtClean="0"/>
              <a:t>een</a:t>
            </a:r>
            <a:r>
              <a:rPr lang="en-US" sz="2000" dirty="0" smtClean="0"/>
              <a:t> </a:t>
            </a:r>
            <a:r>
              <a:rPr lang="en-US" sz="2000" dirty="0" err="1" smtClean="0"/>
              <a:t>kerkhof</a:t>
            </a:r>
            <a:r>
              <a:rPr lang="en-US" sz="2000" dirty="0" smtClean="0"/>
              <a:t>, het </a:t>
            </a:r>
            <a:r>
              <a:rPr lang="en-US" sz="2000" dirty="0" err="1" smtClean="0"/>
              <a:t>onweert</a:t>
            </a:r>
            <a:endParaRPr lang="en-US" sz="20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49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285</TotalTime>
  <Words>867</Words>
  <Application>Microsoft Office PowerPoint</Application>
  <PresentationFormat>Widescreen</PresentationFormat>
  <Paragraphs>154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Century Gothic</vt:lpstr>
      <vt:lpstr>Wingdings 3</vt:lpstr>
      <vt:lpstr>Ion Boardroom</vt:lpstr>
      <vt:lpstr>Literaire Begrippen</vt:lpstr>
      <vt:lpstr>Wat wordt bedoeld met het thema van een boek?</vt:lpstr>
      <vt:lpstr>Wat zijn motieven?</vt:lpstr>
      <vt:lpstr>Hoe vind je het thema?</vt:lpstr>
      <vt:lpstr>Welke soorten perspectief zijn er?</vt:lpstr>
      <vt:lpstr>Wat wordt verstaan onder Ruimte/Décor?</vt:lpstr>
      <vt:lpstr>Wat is de functie van ruimte in een verhaal?</vt:lpstr>
      <vt:lpstr>Welke vier soorten ruimte/décor zijn er?</vt:lpstr>
      <vt:lpstr>a. De functionele ruimte</vt:lpstr>
      <vt:lpstr>b. De decoratieve ruimte</vt:lpstr>
      <vt:lpstr>c. De begeleidende of karakteristieke ruimte</vt:lpstr>
      <vt:lpstr>d. De contrasterende ruimte</vt:lpstr>
      <vt:lpstr>Waarom is tijd belangrijk in een verhaal?</vt:lpstr>
      <vt:lpstr>Wat is het verschil tussen chronologische tijd en niet-chronologische tijd?</vt:lpstr>
      <vt:lpstr>Wat is een ….</vt:lpstr>
      <vt:lpstr>PowerPoint Presentation</vt:lpstr>
      <vt:lpstr>Nog twee begrippen die met tijd te maken hebben</vt:lpstr>
      <vt:lpstr>Wat zijn personages?</vt:lpstr>
      <vt:lpstr>Is een hoofdfiguur altijd een karakter en de bijfiguur een type?</vt:lpstr>
      <vt:lpstr>Waarom zijn personages belangrijk?</vt:lpstr>
      <vt:lpstr>Opbouw/Structuur Hoe is een roman opgebouwd?</vt:lpstr>
      <vt:lpstr>Op welke  manieren kan een roman beginnen?</vt:lpstr>
      <vt:lpstr>Op welke manieren kan een verhaal eindigen?</vt:lpstr>
      <vt:lpstr>Wat is het verschil tussen een Roman en een Novelle?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Literaire Begrippen</dc:title>
  <dc:creator>corei3</dc:creator>
  <cp:lastModifiedBy>corei3</cp:lastModifiedBy>
  <cp:revision>11</cp:revision>
  <dcterms:created xsi:type="dcterms:W3CDTF">2019-04-09T22:31:58Z</dcterms:created>
  <dcterms:modified xsi:type="dcterms:W3CDTF">2019-04-10T03:17:55Z</dcterms:modified>
</cp:coreProperties>
</file>