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71" r:id="rId4"/>
    <p:sldId id="277" r:id="rId5"/>
    <p:sldId id="278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6071A-6CE2-B740-98B4-9C54BD9385F1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474E2-E2AB-7647-A391-093A5A92BCF1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990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474E2-E2AB-7647-A391-093A5A92BCF1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6697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C7BAC-087D-B244-9544-ABE4243680F1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5346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C7BAC-087D-B244-9544-ABE4243680F1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5313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C7BAC-087D-B244-9544-ABE4243680F1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2964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C7BAC-087D-B244-9544-ABE4243680F1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5388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C7BAC-087D-B244-9544-ABE4243680F1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692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b="1" dirty="0" smtClean="0"/>
              <a:t>Hoofdstuk 4 </a:t>
            </a:r>
            <a:br>
              <a:rPr lang="nl-NL" sz="3600" b="1" dirty="0" smtClean="0"/>
            </a:br>
            <a:r>
              <a:rPr lang="nl-NL" sz="3600" b="1" dirty="0" smtClean="0"/>
              <a:t>Taalverzorging</a:t>
            </a:r>
            <a:endParaRPr lang="nl-NL" sz="36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Spelling: meervoud</a:t>
            </a:r>
            <a:endParaRPr lang="nl-NL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7200800" cy="365125"/>
          </a:xfrm>
        </p:spPr>
        <p:txBody>
          <a:bodyPr/>
          <a:lstStyle/>
          <a:p>
            <a:pPr algn="l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© Noordhoff Uitgevers bv 2015 			4gt		 1F</a:t>
            </a:r>
            <a:endParaRPr lang="nl-NL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Inhoud 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Meervoud op: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400" dirty="0"/>
              <a:t>-en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400" dirty="0"/>
              <a:t>-s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400" dirty="0"/>
              <a:t>-</a:t>
            </a:r>
            <a:r>
              <a:rPr lang="nl-NL" sz="2400" dirty="0" err="1"/>
              <a:t>ën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 smtClean="0"/>
              <a:t>Oefenen</a:t>
            </a:r>
          </a:p>
          <a:p>
            <a:endParaRPr lang="nl-NL" sz="2400" dirty="0"/>
          </a:p>
          <a:p>
            <a:r>
              <a:rPr lang="nl-NL" sz="2400" dirty="0" smtClean="0"/>
              <a:t>Bijzondere gevallen</a:t>
            </a:r>
          </a:p>
          <a:p>
            <a:endParaRPr lang="nl-NL" sz="2400" dirty="0"/>
          </a:p>
          <a:p>
            <a:pPr marL="457200" lvl="1" indent="0">
              <a:buNone/>
            </a:pPr>
            <a:endParaRPr lang="nl-NL" sz="20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88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Meervoud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400" dirty="0" smtClean="0"/>
              <a:t>De meeste zelfstandige naamwoorden hebben een enkelvoud en een meervoud. 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Het meervoud kun je op verschillende manieren maken.</a:t>
            </a:r>
          </a:p>
          <a:p>
            <a:endParaRPr lang="nl-NL" sz="2400" dirty="0"/>
          </a:p>
          <a:p>
            <a:r>
              <a:rPr lang="nl-NL" sz="2400" dirty="0" smtClean="0"/>
              <a:t>Woorden kunnen een meervoud hebben op -en:</a:t>
            </a:r>
          </a:p>
          <a:p>
            <a:pPr marL="457200" lvl="1" indent="0">
              <a:buNone/>
            </a:pPr>
            <a:r>
              <a:rPr lang="nl-NL" sz="2400" i="1" dirty="0" smtClean="0"/>
              <a:t>stoel </a:t>
            </a:r>
            <a:r>
              <a:rPr lang="nl-NL" sz="2400" i="1" dirty="0" smtClean="0">
                <a:sym typeface="Wingdings" panose="05000000000000000000" pitchFamily="2" charset="2"/>
              </a:rPr>
              <a:t> stoelen</a:t>
            </a: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banaan  bananen</a:t>
            </a:r>
          </a:p>
          <a:p>
            <a:pPr lvl="1"/>
            <a:endParaRPr lang="nl-NL" sz="2400" dirty="0"/>
          </a:p>
          <a:p>
            <a:r>
              <a:rPr lang="nl-NL" sz="2400" dirty="0" smtClean="0"/>
              <a:t>Woorden kunnen een meervoud hebben op -s:</a:t>
            </a:r>
          </a:p>
          <a:p>
            <a:pPr marL="457200" lvl="1" indent="0">
              <a:buNone/>
            </a:pPr>
            <a:r>
              <a:rPr lang="nl-NL" sz="2400" i="1" dirty="0" smtClean="0"/>
              <a:t>tafel </a:t>
            </a:r>
            <a:r>
              <a:rPr lang="nl-NL" sz="2400" i="1" dirty="0" smtClean="0">
                <a:sym typeface="Wingdings" panose="05000000000000000000" pitchFamily="2" charset="2"/>
              </a:rPr>
              <a:t> tafels</a:t>
            </a:r>
          </a:p>
          <a:p>
            <a:pPr marL="457200" lvl="1" indent="0">
              <a:buNone/>
            </a:pPr>
            <a:r>
              <a:rPr lang="nl-NL" sz="2400" i="1" dirty="0">
                <a:sym typeface="Wingdings" panose="05000000000000000000" pitchFamily="2" charset="2"/>
              </a:rPr>
              <a:t>m</a:t>
            </a:r>
            <a:r>
              <a:rPr lang="nl-NL" sz="2400" i="1" dirty="0" smtClean="0">
                <a:sym typeface="Wingdings" panose="05000000000000000000" pitchFamily="2" charset="2"/>
              </a:rPr>
              <a:t>eisje  meisjes</a:t>
            </a:r>
            <a:endParaRPr lang="nl-NL" sz="2400" i="1" dirty="0" smtClean="0"/>
          </a:p>
          <a:p>
            <a:endParaRPr lang="nl-NL" sz="2400" dirty="0" smtClean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61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Meervoud op -s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Je </a:t>
            </a:r>
            <a:r>
              <a:rPr lang="en-US" sz="2400" dirty="0" err="1" smtClean="0"/>
              <a:t>plakt</a:t>
            </a:r>
            <a:r>
              <a:rPr lang="en-US" sz="2400" dirty="0" smtClean="0"/>
              <a:t> de -s </a:t>
            </a:r>
            <a:r>
              <a:rPr lang="en-US" sz="2400" dirty="0" err="1" smtClean="0"/>
              <a:t>aan</a:t>
            </a:r>
            <a:r>
              <a:rPr lang="en-US" sz="2400" dirty="0" smtClean="0"/>
              <a:t> het </a:t>
            </a:r>
            <a:r>
              <a:rPr lang="en-US" sz="2400" dirty="0" err="1" smtClean="0"/>
              <a:t>woord</a:t>
            </a:r>
            <a:r>
              <a:rPr lang="en-US" sz="2400" dirty="0" smtClean="0"/>
              <a:t> vast:</a:t>
            </a:r>
          </a:p>
          <a:p>
            <a:pPr marL="457200" lvl="1" indent="0">
              <a:buNone/>
            </a:pPr>
            <a:r>
              <a:rPr lang="nl-NL" sz="2400" i="1" dirty="0" smtClean="0"/>
              <a:t>merel </a:t>
            </a:r>
            <a:r>
              <a:rPr lang="nl-NL" sz="2400" i="1" dirty="0">
                <a:sym typeface="Wingdings" panose="05000000000000000000" pitchFamily="2" charset="2"/>
              </a:rPr>
              <a:t> </a:t>
            </a:r>
            <a:r>
              <a:rPr lang="nl-NL" sz="2400" i="1" dirty="0" smtClean="0">
                <a:sym typeface="Wingdings" panose="05000000000000000000" pitchFamily="2" charset="2"/>
              </a:rPr>
              <a:t>merels</a:t>
            </a:r>
            <a:endParaRPr lang="nl-NL" sz="2400" i="1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cadeau </a:t>
            </a:r>
            <a:r>
              <a:rPr lang="nl-NL" sz="2400" i="1" dirty="0">
                <a:sym typeface="Wingdings" panose="05000000000000000000" pitchFamily="2" charset="2"/>
              </a:rPr>
              <a:t> </a:t>
            </a:r>
            <a:r>
              <a:rPr lang="nl-NL" sz="2400" i="1" dirty="0" smtClean="0">
                <a:sym typeface="Wingdings" panose="05000000000000000000" pitchFamily="2" charset="2"/>
              </a:rPr>
              <a:t>cadeaus</a:t>
            </a:r>
            <a:endParaRPr lang="nl-NL" sz="2400" i="1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nl-NL" sz="2400" dirty="0" smtClean="0"/>
              <a:t>Je </a:t>
            </a:r>
            <a:r>
              <a:rPr lang="nl-NL" sz="2400" dirty="0"/>
              <a:t>schrijft een </a:t>
            </a:r>
            <a:r>
              <a:rPr lang="nl-NL" sz="2400" dirty="0" smtClean="0"/>
              <a:t>-‘</a:t>
            </a:r>
            <a:r>
              <a:rPr lang="nl-NL" sz="2400" dirty="0"/>
              <a:t>s als je het </a:t>
            </a:r>
            <a:r>
              <a:rPr lang="nl-NL" sz="2400" dirty="0" smtClean="0"/>
              <a:t>woord </a:t>
            </a:r>
            <a:r>
              <a:rPr lang="nl-NL" sz="2400" dirty="0"/>
              <a:t>verkeerd </a:t>
            </a:r>
            <a:r>
              <a:rPr lang="nl-NL" sz="2400" dirty="0" smtClean="0"/>
              <a:t>uitspreekt als je er een -s aan vastplakt:</a:t>
            </a:r>
          </a:p>
          <a:p>
            <a:pPr marL="457200" lvl="1" indent="0">
              <a:buNone/>
            </a:pPr>
            <a:r>
              <a:rPr lang="nl-NL" sz="2400" i="1" dirty="0" smtClean="0"/>
              <a:t>auto </a:t>
            </a:r>
            <a:r>
              <a:rPr lang="nl-NL" sz="2400" i="1" dirty="0" smtClean="0">
                <a:sym typeface="Wingdings" panose="05000000000000000000" pitchFamily="2" charset="2"/>
              </a:rPr>
              <a:t> auto’s (en niet </a:t>
            </a:r>
            <a:r>
              <a:rPr lang="nl-NL" sz="2400" i="1" dirty="0" err="1" smtClean="0">
                <a:sym typeface="Wingdings" panose="05000000000000000000" pitchFamily="2" charset="2"/>
              </a:rPr>
              <a:t>autos</a:t>
            </a:r>
            <a:r>
              <a:rPr lang="nl-NL" sz="2400" i="1" dirty="0" smtClean="0">
                <a:sym typeface="Wingdings" panose="05000000000000000000" pitchFamily="2" charset="2"/>
              </a:rPr>
              <a:t>)</a:t>
            </a: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lama  lama’s (en niet </a:t>
            </a:r>
            <a:r>
              <a:rPr lang="nl-NL" sz="2400" i="1" dirty="0" err="1" smtClean="0">
                <a:sym typeface="Wingdings" panose="05000000000000000000" pitchFamily="2" charset="2"/>
              </a:rPr>
              <a:t>lamas</a:t>
            </a:r>
            <a:r>
              <a:rPr lang="nl-NL" sz="2400" i="1" dirty="0" smtClean="0">
                <a:sym typeface="Wingdings" panose="05000000000000000000" pitchFamily="2" charset="2"/>
              </a:rPr>
              <a:t>)</a:t>
            </a:r>
            <a:endParaRPr lang="nl-NL" sz="2400" i="1" dirty="0"/>
          </a:p>
          <a:p>
            <a:endParaRPr lang="nl-NL" sz="2400" i="1" dirty="0"/>
          </a:p>
          <a:p>
            <a:pPr marL="0" indent="0">
              <a:buNone/>
            </a:pPr>
            <a:r>
              <a:rPr lang="nl-NL" sz="2400" dirty="0"/>
              <a:t>Je schrijf een </a:t>
            </a:r>
            <a:r>
              <a:rPr lang="nl-NL" sz="2400" dirty="0" smtClean="0"/>
              <a:t>-‘s </a:t>
            </a:r>
            <a:r>
              <a:rPr lang="nl-NL" sz="2400" dirty="0"/>
              <a:t>bij </a:t>
            </a:r>
            <a:r>
              <a:rPr lang="nl-NL" sz="2400" dirty="0" smtClean="0"/>
              <a:t>afkortingen:</a:t>
            </a:r>
          </a:p>
          <a:p>
            <a:pPr marL="457200" lvl="1" indent="0">
              <a:buNone/>
            </a:pPr>
            <a:r>
              <a:rPr lang="nl-NL" sz="2400" i="1" dirty="0" smtClean="0"/>
              <a:t>wc </a:t>
            </a:r>
            <a:r>
              <a:rPr lang="nl-NL" sz="2400" i="1" dirty="0" smtClean="0">
                <a:sym typeface="Wingdings" panose="05000000000000000000" pitchFamily="2" charset="2"/>
              </a:rPr>
              <a:t> wc’s</a:t>
            </a:r>
          </a:p>
          <a:p>
            <a:pPr marL="457200" lvl="1" indent="0">
              <a:buNone/>
            </a:pPr>
            <a:r>
              <a:rPr lang="nl-NL" sz="2400" i="1" dirty="0" err="1" smtClean="0">
                <a:sym typeface="Wingdings" panose="05000000000000000000" pitchFamily="2" charset="2"/>
              </a:rPr>
              <a:t>so</a:t>
            </a:r>
            <a:r>
              <a:rPr lang="nl-NL" sz="2400" i="1" dirty="0" smtClean="0">
                <a:sym typeface="Wingdings" panose="05000000000000000000" pitchFamily="2" charset="2"/>
              </a:rPr>
              <a:t>  </a:t>
            </a:r>
            <a:r>
              <a:rPr lang="nl-NL" sz="2400" i="1" dirty="0" err="1" smtClean="0">
                <a:sym typeface="Wingdings" panose="05000000000000000000" pitchFamily="2" charset="2"/>
              </a:rPr>
              <a:t>so’s</a:t>
            </a:r>
            <a:endParaRPr lang="nl-NL" sz="2400" i="1" dirty="0"/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89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Meervoud op -en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Je </a:t>
            </a:r>
            <a:r>
              <a:rPr lang="en-US" sz="2400" dirty="0" err="1" smtClean="0"/>
              <a:t>plakt</a:t>
            </a:r>
            <a:r>
              <a:rPr lang="en-US" sz="2400" dirty="0" smtClean="0"/>
              <a:t> -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aan</a:t>
            </a:r>
            <a:r>
              <a:rPr lang="en-US" sz="2400" dirty="0" smtClean="0"/>
              <a:t> het </a:t>
            </a:r>
            <a:r>
              <a:rPr lang="en-US" sz="2400" dirty="0" err="1" smtClean="0"/>
              <a:t>woord</a:t>
            </a:r>
            <a:r>
              <a:rPr lang="en-US" sz="2400" dirty="0" smtClean="0"/>
              <a:t> vast:</a:t>
            </a: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broek  broeken </a:t>
            </a:r>
            <a:endParaRPr lang="nl-NL" sz="2400" i="1" dirty="0"/>
          </a:p>
          <a:p>
            <a:pPr marL="457200" lvl="1" indent="0">
              <a:buNone/>
            </a:pPr>
            <a:r>
              <a:rPr lang="nl-NL" sz="2400" i="1" dirty="0"/>
              <a:t>a</a:t>
            </a:r>
            <a:r>
              <a:rPr lang="nl-NL" sz="2400" i="1" dirty="0" smtClean="0"/>
              <a:t>ap </a:t>
            </a:r>
            <a:r>
              <a:rPr lang="nl-NL" sz="2400" i="1" dirty="0">
                <a:sym typeface="Wingdings" panose="05000000000000000000" pitchFamily="2" charset="2"/>
              </a:rPr>
              <a:t> </a:t>
            </a:r>
            <a:r>
              <a:rPr lang="nl-NL" sz="2400" i="1" dirty="0" smtClean="0">
                <a:sym typeface="Wingdings" panose="05000000000000000000" pitchFamily="2" charset="2"/>
              </a:rPr>
              <a:t>apen</a:t>
            </a:r>
          </a:p>
          <a:p>
            <a:pPr marL="457200" lvl="1" indent="0">
              <a:buNone/>
            </a:pPr>
            <a:endParaRPr lang="nl-NL" sz="2400" b="1" dirty="0" smtClean="0"/>
          </a:p>
          <a:p>
            <a:pPr marL="0" indent="0">
              <a:buNone/>
            </a:pPr>
            <a:r>
              <a:rPr lang="nl-NL" sz="2400" dirty="0" smtClean="0"/>
              <a:t>Je schrijft het meervoud met -</a:t>
            </a:r>
            <a:r>
              <a:rPr lang="nl-NL" sz="2400" dirty="0" err="1" smtClean="0"/>
              <a:t>ën</a:t>
            </a:r>
            <a:r>
              <a:rPr lang="nl-NL" sz="2400" dirty="0" smtClean="0"/>
              <a:t> als het woord op -</a:t>
            </a:r>
            <a:r>
              <a:rPr lang="nl-NL" sz="2400" dirty="0" err="1" smtClean="0"/>
              <a:t>ee</a:t>
            </a:r>
            <a:r>
              <a:rPr lang="nl-NL" sz="2400" dirty="0" smtClean="0"/>
              <a:t> of -ie eindigt.</a:t>
            </a:r>
          </a:p>
          <a:p>
            <a:pPr marL="457200" lvl="1" indent="0">
              <a:buNone/>
            </a:pPr>
            <a:r>
              <a:rPr lang="nl-NL" sz="2400" i="1" dirty="0">
                <a:sym typeface="Wingdings" panose="05000000000000000000" pitchFamily="2" charset="2"/>
              </a:rPr>
              <a:t>slee  sleeën</a:t>
            </a:r>
            <a:endParaRPr lang="nl-NL" sz="2400" i="1" dirty="0"/>
          </a:p>
          <a:p>
            <a:pPr marL="457200" lvl="1" indent="0">
              <a:buNone/>
            </a:pPr>
            <a:r>
              <a:rPr lang="nl-NL" sz="2400" i="1" dirty="0" smtClean="0"/>
              <a:t>economie </a:t>
            </a:r>
            <a:r>
              <a:rPr lang="nl-NL" sz="2400" i="1" dirty="0">
                <a:sym typeface="Wingdings" panose="05000000000000000000" pitchFamily="2" charset="2"/>
              </a:rPr>
              <a:t> </a:t>
            </a:r>
            <a:r>
              <a:rPr lang="nl-NL" sz="2400" i="1" dirty="0" smtClean="0">
                <a:sym typeface="Wingdings" panose="05000000000000000000" pitchFamily="2" charset="2"/>
              </a:rPr>
              <a:t>economieën</a:t>
            </a:r>
          </a:p>
          <a:p>
            <a:pPr marL="457200" lvl="1" indent="0">
              <a:buNone/>
            </a:pPr>
            <a:endParaRPr lang="nl-NL" sz="2400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400" dirty="0" smtClean="0"/>
              <a:t>Sommige woorden krijgen geen extra -e. Dat is zo als de klemtoon niet op de laatste lettergreep valt:</a:t>
            </a:r>
          </a:p>
          <a:p>
            <a:pPr marL="457200" lvl="1" indent="0">
              <a:buNone/>
            </a:pPr>
            <a:r>
              <a:rPr lang="nl-NL" sz="2400" i="1" dirty="0" smtClean="0"/>
              <a:t>olie </a:t>
            </a:r>
            <a:r>
              <a:rPr lang="nl-NL" sz="2400" i="1" dirty="0" smtClean="0">
                <a:sym typeface="Wingdings" panose="05000000000000000000" pitchFamily="2" charset="2"/>
              </a:rPr>
              <a:t> oliën</a:t>
            </a: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bacterie   bacteriën</a:t>
            </a:r>
            <a:endParaRPr lang="nl-NL" sz="2400" i="1" dirty="0" smtClean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42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Noteer de juiste meervoudsvorm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nl-NL" sz="2400" dirty="0"/>
          </a:p>
          <a:p>
            <a:pPr marL="457200" lvl="1" indent="0">
              <a:buNone/>
            </a:pPr>
            <a:r>
              <a:rPr lang="nl-NL" sz="2400" dirty="0" smtClean="0"/>
              <a:t>	paraplu</a:t>
            </a:r>
          </a:p>
          <a:p>
            <a:pPr marL="457200" lvl="1" indent="0">
              <a:buNone/>
            </a:pPr>
            <a:r>
              <a:rPr lang="nl-NL" sz="2400" dirty="0" smtClean="0"/>
              <a:t>	fiets</a:t>
            </a:r>
          </a:p>
          <a:p>
            <a:pPr marL="457200" lvl="1" indent="0">
              <a:buNone/>
            </a:pPr>
            <a:r>
              <a:rPr lang="nl-NL" sz="2400" dirty="0" smtClean="0"/>
              <a:t>	cd</a:t>
            </a:r>
          </a:p>
          <a:p>
            <a:pPr marL="457200" lvl="1" indent="0">
              <a:buNone/>
            </a:pPr>
            <a:r>
              <a:rPr lang="nl-NL" sz="2400" dirty="0" smtClean="0"/>
              <a:t>	idee</a:t>
            </a:r>
          </a:p>
          <a:p>
            <a:pPr marL="457200" lvl="1" indent="0">
              <a:buNone/>
            </a:pPr>
            <a:r>
              <a:rPr lang="nl-NL" sz="2400" dirty="0" smtClean="0"/>
              <a:t>	biertje</a:t>
            </a:r>
          </a:p>
          <a:p>
            <a:pPr marL="457200" lvl="1" indent="0">
              <a:buNone/>
            </a:pPr>
            <a:r>
              <a:rPr lang="nl-NL" sz="2400" dirty="0" smtClean="0"/>
              <a:t>	ski</a:t>
            </a:r>
          </a:p>
          <a:p>
            <a:pPr marL="457200" lvl="1" indent="0">
              <a:buNone/>
            </a:pPr>
            <a:r>
              <a:rPr lang="nl-NL" sz="2400" dirty="0" smtClean="0"/>
              <a:t>	epidemie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132196" y="196012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paraplu</a:t>
            </a:r>
            <a:r>
              <a:rPr lang="nl-NL" sz="2400" dirty="0" smtClean="0">
                <a:solidFill>
                  <a:srgbClr val="00B050"/>
                </a:solidFill>
              </a:rPr>
              <a:t>’s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3135477" y="242178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fiets</a:t>
            </a:r>
            <a:r>
              <a:rPr lang="nl-NL" sz="2400" dirty="0" smtClean="0">
                <a:solidFill>
                  <a:srgbClr val="00B050"/>
                </a:solidFill>
              </a:rPr>
              <a:t>en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3135477" y="2884819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cd</a:t>
            </a:r>
            <a:r>
              <a:rPr lang="nl-NL" sz="2400" dirty="0" smtClean="0">
                <a:solidFill>
                  <a:srgbClr val="00B050"/>
                </a:solidFill>
              </a:rPr>
              <a:t>’s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135477" y="3346484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idee</a:t>
            </a:r>
            <a:r>
              <a:rPr lang="nl-NL" sz="2400" dirty="0" smtClean="0">
                <a:solidFill>
                  <a:srgbClr val="00B050"/>
                </a:solidFill>
              </a:rPr>
              <a:t>ën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3123456" y="3808149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biertje</a:t>
            </a:r>
            <a:r>
              <a:rPr lang="nl-NL" sz="2400" dirty="0" smtClean="0">
                <a:solidFill>
                  <a:srgbClr val="00B050"/>
                </a:solidFill>
              </a:rPr>
              <a:t>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3135610" y="4269814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ski</a:t>
            </a:r>
            <a:r>
              <a:rPr lang="nl-NL" sz="2400" dirty="0" smtClean="0">
                <a:solidFill>
                  <a:srgbClr val="00B050"/>
                </a:solidFill>
              </a:rPr>
              <a:t>’s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135610" y="4711615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epidemie</a:t>
            </a:r>
            <a:r>
              <a:rPr lang="nl-NL" sz="2400" dirty="0" smtClean="0">
                <a:solidFill>
                  <a:srgbClr val="00B050"/>
                </a:solidFill>
              </a:rPr>
              <a:t>ën</a:t>
            </a:r>
            <a:endParaRPr lang="nl-NL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16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Bijzondere gevallen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Sommige woorden veranderen van klank in het meervoud:</a:t>
            </a:r>
          </a:p>
          <a:p>
            <a:pPr marL="457200" lvl="1" indent="0">
              <a:buNone/>
            </a:pPr>
            <a:r>
              <a:rPr lang="nl-NL" sz="2400" i="1" dirty="0" smtClean="0"/>
              <a:t>blad </a:t>
            </a:r>
            <a:r>
              <a:rPr lang="nl-NL" sz="2400" i="1" dirty="0" smtClean="0">
                <a:sym typeface="Wingdings" panose="05000000000000000000" pitchFamily="2" charset="2"/>
              </a:rPr>
              <a:t> bladeren</a:t>
            </a: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schip  schepen</a:t>
            </a:r>
            <a:endParaRPr lang="nl-NL" sz="2400" i="1" dirty="0"/>
          </a:p>
          <a:p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/>
              <a:t>Sommige woorden hebben meerdere meervoudsvormen:</a:t>
            </a:r>
          </a:p>
          <a:p>
            <a:pPr marL="457200" lvl="1" indent="0">
              <a:buNone/>
            </a:pPr>
            <a:r>
              <a:rPr lang="nl-NL" sz="2400" i="1" dirty="0" smtClean="0"/>
              <a:t>periode </a:t>
            </a:r>
            <a:r>
              <a:rPr lang="nl-NL" sz="2400" i="1" dirty="0" smtClean="0">
                <a:sym typeface="Wingdings" panose="05000000000000000000" pitchFamily="2" charset="2"/>
              </a:rPr>
              <a:t> periodes of perioden</a:t>
            </a:r>
          </a:p>
          <a:p>
            <a:pPr marL="457200" lvl="1" indent="0">
              <a:buNone/>
            </a:pPr>
            <a:r>
              <a:rPr lang="nl-NL" sz="2400" i="1" dirty="0" smtClean="0">
                <a:sym typeface="Wingdings" panose="05000000000000000000" pitchFamily="2" charset="2"/>
              </a:rPr>
              <a:t>datum  datums of data</a:t>
            </a:r>
            <a:endParaRPr lang="nl-NL" sz="2400" i="1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928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Noteer de juiste meervoudsvorm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nl-NL" sz="2400" dirty="0" smtClean="0"/>
              <a:t>	museum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NL" sz="2400" dirty="0" smtClean="0"/>
              <a:t>	zebrapad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NL" sz="2400" dirty="0" smtClean="0"/>
              <a:t>	methode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NL" sz="2400" dirty="0" smtClean="0"/>
              <a:t>	motor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NL" sz="2400" dirty="0" smtClean="0"/>
              <a:t>	gebrek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NL" sz="2400" dirty="0" smtClean="0"/>
              <a:t>	moeilijkheid</a:t>
            </a:r>
          </a:p>
          <a:p>
            <a:pPr lvl="1"/>
            <a:endParaRPr lang="nl-NL" sz="2400" dirty="0" smtClean="0"/>
          </a:p>
          <a:p>
            <a:pPr lvl="1"/>
            <a:endParaRPr lang="nl-NL" sz="2400" dirty="0" smtClean="0"/>
          </a:p>
          <a:p>
            <a:pPr lvl="1"/>
            <a:endParaRPr lang="nl-NL" sz="2400" dirty="0" smtClean="0"/>
          </a:p>
          <a:p>
            <a:pPr lvl="1"/>
            <a:endParaRPr lang="nl-NL" sz="2400" dirty="0" smtClean="0"/>
          </a:p>
          <a:p>
            <a:pPr lvl="1"/>
            <a:endParaRPr lang="nl-NL" sz="2400" dirty="0" smtClean="0"/>
          </a:p>
          <a:p>
            <a:pPr lvl="1"/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419872" y="1685999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muse</a:t>
            </a:r>
            <a:r>
              <a:rPr lang="nl-NL" sz="2400" dirty="0" smtClean="0">
                <a:solidFill>
                  <a:srgbClr val="00B050"/>
                </a:solidFill>
              </a:rPr>
              <a:t>a</a:t>
            </a:r>
            <a:r>
              <a:rPr lang="nl-NL" sz="2400" dirty="0" smtClean="0"/>
              <a:t> of museum</a:t>
            </a:r>
            <a:r>
              <a:rPr lang="nl-NL" sz="2400" dirty="0" smtClean="0">
                <a:solidFill>
                  <a:srgbClr val="00B050"/>
                </a:solidFill>
              </a:rPr>
              <a:t>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3419872" y="2259683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zebrap</a:t>
            </a:r>
            <a:r>
              <a:rPr lang="nl-NL" sz="2400" dirty="0" smtClean="0">
                <a:solidFill>
                  <a:srgbClr val="00B050"/>
                </a:solidFill>
              </a:rPr>
              <a:t>aden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3419872" y="292494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methode</a:t>
            </a:r>
            <a:r>
              <a:rPr lang="nl-NL" sz="2400" dirty="0" smtClean="0">
                <a:solidFill>
                  <a:srgbClr val="00B050"/>
                </a:solidFill>
              </a:rPr>
              <a:t>n</a:t>
            </a:r>
            <a:r>
              <a:rPr lang="nl-NL" sz="2400" dirty="0" smtClean="0"/>
              <a:t> of methode</a:t>
            </a:r>
            <a:r>
              <a:rPr lang="nl-NL" sz="2400" dirty="0" smtClean="0">
                <a:solidFill>
                  <a:srgbClr val="00B050"/>
                </a:solidFill>
              </a:rPr>
              <a:t>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419872" y="3543399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mot</a:t>
            </a:r>
            <a:r>
              <a:rPr lang="nl-NL" sz="2400" dirty="0" smtClean="0">
                <a:solidFill>
                  <a:srgbClr val="00B050"/>
                </a:solidFill>
              </a:rPr>
              <a:t>oren</a:t>
            </a:r>
            <a:r>
              <a:rPr lang="nl-NL" sz="2400" dirty="0" smtClean="0"/>
              <a:t> of motor</a:t>
            </a:r>
            <a:r>
              <a:rPr lang="nl-NL" sz="2400" dirty="0" smtClean="0">
                <a:solidFill>
                  <a:srgbClr val="00B050"/>
                </a:solidFill>
              </a:rPr>
              <a:t>s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3419872" y="4149079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gebr</a:t>
            </a:r>
            <a:r>
              <a:rPr lang="nl-NL" sz="2400" dirty="0" smtClean="0">
                <a:solidFill>
                  <a:srgbClr val="00B050"/>
                </a:solidFill>
              </a:rPr>
              <a:t>eken</a:t>
            </a:r>
            <a:endParaRPr lang="nl-NL" sz="2400" dirty="0">
              <a:solidFill>
                <a:srgbClr val="00B05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3419872" y="4782511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moeilijkh</a:t>
            </a:r>
            <a:r>
              <a:rPr lang="nl-NL" sz="2400" dirty="0" smtClean="0">
                <a:solidFill>
                  <a:srgbClr val="00B050"/>
                </a:solidFill>
              </a:rPr>
              <a:t>eden</a:t>
            </a:r>
            <a:endParaRPr lang="nl-NL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106</TotalTime>
  <Words>280</Words>
  <Application>Microsoft Office PowerPoint</Application>
  <PresentationFormat>On-screen Show (4:3)</PresentationFormat>
  <Paragraphs>95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NieuwNederlandsPowerPoint</vt:lpstr>
      <vt:lpstr>Hoofdstuk 4  Taalverzorging</vt:lpstr>
      <vt:lpstr>Inhoud </vt:lpstr>
      <vt:lpstr>Meervoud</vt:lpstr>
      <vt:lpstr>Meervoud op -s</vt:lpstr>
      <vt:lpstr>Meervoud op -en</vt:lpstr>
      <vt:lpstr>Noteer de juiste meervoudsvorm</vt:lpstr>
      <vt:lpstr>Bijzondere gevallen</vt:lpstr>
      <vt:lpstr>Noteer de juiste meervoudsvorm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13</cp:revision>
  <dcterms:created xsi:type="dcterms:W3CDTF">2014-10-13T09:44:22Z</dcterms:created>
  <dcterms:modified xsi:type="dcterms:W3CDTF">2019-01-15T00:19:49Z</dcterms:modified>
</cp:coreProperties>
</file>