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307" r:id="rId4"/>
    <p:sldId id="303" r:id="rId5"/>
    <p:sldId id="304" r:id="rId6"/>
    <p:sldId id="297" r:id="rId7"/>
    <p:sldId id="305" r:id="rId8"/>
    <p:sldId id="298" r:id="rId9"/>
    <p:sldId id="299" r:id="rId10"/>
    <p:sldId id="300" r:id="rId11"/>
    <p:sldId id="306" r:id="rId12"/>
    <p:sldId id="302" r:id="rId13"/>
    <p:sldId id="288" r:id="rId14"/>
    <p:sldId id="308" r:id="rId1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2" autoAdjust="0"/>
    <p:restoredTop sz="80757" autoAdjust="0"/>
  </p:normalViewPr>
  <p:slideViewPr>
    <p:cSldViewPr>
      <p:cViewPr varScale="1">
        <p:scale>
          <a:sx n="44" d="100"/>
          <a:sy n="44" d="100"/>
        </p:scale>
        <p:origin x="1469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65A62-75DC-4463-B387-F437D5D759DE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76761-118B-402B-B026-90BD92357B2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10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761-118B-402B-B026-90BD92357B2A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4509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8909884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890988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2607724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baseline="0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5410602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541060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b="0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689443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b="0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689443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689443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154871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1548715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1548715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0493102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008222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A479EC-DA7B-4021-B4D2-9C5B77773FC4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802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C4563-97CE-4367-A98A-AE6DD5DF15F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546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FD707-218E-4CB7-8AC8-AC4945140C6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57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A90EC-C7E3-4D21-A06C-173A6897FA0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261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E0DB7-B2B8-4F54-B790-EF92DAC2A205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716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0D6C3-7A30-457C-A3E9-667E06EF4E1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5257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81382-7272-45FD-82AD-115C14F448C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091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BFEF4-63B5-4058-A48E-E027B402562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1349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6268A-827C-4B38-ABB4-E4AAF75DBD3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005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08575-E3A8-41F6-9CF8-98BCC3D2EA4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606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33E36-CDBD-456F-B1BB-26E49D2C859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740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3FEBB2-71F0-4C51-BC40-B1A47C9D55E0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755650" y="6550025"/>
            <a:ext cx="8064500" cy="27699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>
                <a:solidFill>
                  <a:srgbClr val="A6A6A6"/>
                </a:solidFill>
                <a:cs typeface="Arial" charset="0"/>
              </a:rPr>
              <a:t>©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Noordhoff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Uitgevers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bv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smtClean="0">
                <a:solidFill>
                  <a:srgbClr val="A6A6A6"/>
                </a:solidFill>
                <a:cs typeface="Arial" charset="0"/>
              </a:rPr>
              <a:t>2015                                                                                      4gt		2F </a:t>
            </a:r>
            <a:endParaRPr lang="nl-NL" sz="1200" dirty="0">
              <a:solidFill>
                <a:srgbClr val="A6A6A6"/>
              </a:solidFill>
              <a:latin typeface="Calibri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685800" y="1981200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 b="1" dirty="0">
                <a:solidFill>
                  <a:schemeClr val="tx2"/>
                </a:solidFill>
                <a:latin typeface="Calibri" pitchFamily="34" charset="0"/>
              </a:rPr>
              <a:t>Hoofdstuk </a:t>
            </a:r>
            <a:r>
              <a:rPr lang="nl-NL" sz="3600" b="1" dirty="0" smtClean="0">
                <a:solidFill>
                  <a:schemeClr val="tx2"/>
                </a:solidFill>
                <a:latin typeface="Calibri" pitchFamily="34" charset="0"/>
              </a:rPr>
              <a:t>1</a:t>
            </a:r>
            <a:r>
              <a:rPr lang="nl-NL" sz="3600" b="1" dirty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nl-NL" sz="3600" b="1" dirty="0">
                <a:solidFill>
                  <a:schemeClr val="tx2"/>
                </a:solidFill>
                <a:latin typeface="Calibri" pitchFamily="34" charset="0"/>
              </a:rPr>
            </a:br>
            <a:r>
              <a:rPr lang="nl-NL" sz="3600" b="1" dirty="0" smtClean="0">
                <a:solidFill>
                  <a:schemeClr val="tx2"/>
                </a:solidFill>
                <a:latin typeface="Calibri" pitchFamily="34" charset="0"/>
              </a:rPr>
              <a:t>Taalverzorging</a:t>
            </a:r>
            <a:endParaRPr lang="nl-NL" sz="36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696200" cy="1470025"/>
          </a:xfrm>
          <a:noFill/>
          <a:ln/>
        </p:spPr>
        <p:txBody>
          <a:bodyPr/>
          <a:lstStyle/>
          <a:p>
            <a:r>
              <a:rPr lang="nl-NL" sz="32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Werkwoordspelling: zinnen </a:t>
            </a:r>
            <a:r>
              <a:rPr lang="nl-NL" sz="320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met </a:t>
            </a:r>
            <a:br>
              <a:rPr lang="nl-NL" sz="320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</a:br>
            <a:r>
              <a:rPr lang="nl-NL" sz="320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één persoonsvorm</a:t>
            </a:r>
            <a:endParaRPr lang="nl-NL" sz="3200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/>
              <a:t>0</a:t>
            </a:r>
            <a:r>
              <a:rPr lang="nl-NL" sz="3000" b="1" dirty="0" smtClean="0"/>
              <a:t/>
            </a:r>
            <a:br>
              <a:rPr lang="nl-NL" sz="3000" b="1" dirty="0" smtClean="0"/>
            </a:br>
            <a:r>
              <a:rPr lang="nl-NL" sz="3000" b="1" dirty="0" smtClean="0">
                <a:latin typeface="Calibri" pitchFamily="34" charset="0"/>
              </a:rPr>
              <a:t>Geen persoonsvorm 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5029200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1</a:t>
            </a:r>
            <a:r>
              <a:rPr lang="nl-NL" sz="9600" dirty="0">
                <a:latin typeface="Calibri" pitchFamily="34" charset="0"/>
              </a:rPr>
              <a:t>. Is het werkwoord een persoonsvorm?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NEE</a:t>
            </a:r>
            <a:endParaRPr lang="nl-NL" sz="9600" dirty="0">
              <a:solidFill>
                <a:srgbClr val="3366FF"/>
              </a:solidFill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2. </a:t>
            </a:r>
            <a:r>
              <a:rPr lang="nl-NL" sz="9600" dirty="0" smtClean="0">
                <a:latin typeface="Calibri" pitchFamily="34" charset="0"/>
              </a:rPr>
              <a:t>Pas </a:t>
            </a:r>
            <a:r>
              <a:rPr lang="nl-NL" sz="9600" dirty="0">
                <a:latin typeface="Calibri" pitchFamily="34" charset="0"/>
              </a:rPr>
              <a:t>de volgende regels toe.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b="1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b="1" dirty="0" smtClean="0">
                <a:latin typeface="Calibri" pitchFamily="34" charset="0"/>
              </a:rPr>
              <a:t>Regels</a:t>
            </a:r>
            <a:r>
              <a:rPr lang="nl-NL" sz="9600" b="1" dirty="0">
                <a:latin typeface="Calibri" pitchFamily="34" charset="0"/>
              </a:rPr>
              <a:t>					</a:t>
            </a:r>
            <a:r>
              <a:rPr lang="nl-NL" sz="9600" b="1" dirty="0" smtClean="0">
                <a:latin typeface="Calibri" pitchFamily="34" charset="0"/>
              </a:rPr>
              <a:t>Voorbeeld: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b="1" i="1" dirty="0">
                <a:latin typeface="Calibri" pitchFamily="34" charset="0"/>
              </a:rPr>
              <a:t>	</a:t>
            </a:r>
            <a:r>
              <a:rPr lang="nl-NL" sz="9600" b="1" i="1" dirty="0" smtClean="0">
                <a:latin typeface="Calibri" pitchFamily="34" charset="0"/>
              </a:rPr>
              <a:t>				</a:t>
            </a:r>
            <a:r>
              <a:rPr lang="nl-NL" sz="9600" i="1" dirty="0" smtClean="0">
                <a:latin typeface="Calibri" pitchFamily="34" charset="0"/>
              </a:rPr>
              <a:t>snuffelen/verpakken</a:t>
            </a:r>
            <a:endParaRPr lang="nl-NL" sz="9600" i="1" dirty="0"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sz="9600" dirty="0" smtClean="0">
                <a:latin typeface="Calibri" pitchFamily="34" charset="0"/>
              </a:rPr>
              <a:t>Maak het woord langer:		</a:t>
            </a:r>
            <a:endParaRPr lang="nl-NL" sz="9600" dirty="0" smtClean="0">
              <a:solidFill>
                <a:srgbClr val="3366FF"/>
              </a:solidFill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     - Hoor je -d-, dan schrijf je –d.</a:t>
            </a:r>
            <a:r>
              <a:rPr lang="nl-NL" sz="9600" dirty="0">
                <a:latin typeface="Calibri" pitchFamily="34" charset="0"/>
              </a:rPr>
              <a:t> </a:t>
            </a:r>
            <a:r>
              <a:rPr lang="nl-NL" sz="9600" dirty="0" smtClean="0">
                <a:latin typeface="Calibri" pitchFamily="34" charset="0"/>
              </a:rPr>
              <a:t>	</a:t>
            </a:r>
            <a:r>
              <a:rPr lang="nl-NL" sz="9600" dirty="0">
                <a:solidFill>
                  <a:srgbClr val="3366FF"/>
                </a:solidFill>
                <a:latin typeface="Calibri" pitchFamily="34" charset="0"/>
              </a:rPr>
              <a:t>s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nuffelde -&gt; gesnuffeld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     - Hoor je -t-, dan schrijf je –t.	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verpakte -&gt; verpakt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/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Schrijf het woord zo kort </a:t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en eenvoudig mogelijk.		De taart is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besteld</a:t>
            </a:r>
            <a:r>
              <a:rPr lang="nl-NL" sz="9600" dirty="0" smtClean="0">
                <a:latin typeface="Calibri" pitchFamily="34" charset="0"/>
              </a:rPr>
              <a:t>. </a:t>
            </a: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					De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snuffelende</a:t>
            </a:r>
            <a:r>
              <a:rPr lang="nl-NL" sz="9600" dirty="0" smtClean="0">
                <a:latin typeface="Calibri" pitchFamily="34" charset="0"/>
              </a:rPr>
              <a:t> hond.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 smtClean="0">
                <a:latin typeface="Calibri" pitchFamily="34" charset="0"/>
              </a:rPr>
              <a:t>				De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verpakte</a:t>
            </a:r>
            <a:r>
              <a:rPr lang="nl-NL" sz="9600" dirty="0" smtClean="0">
                <a:latin typeface="Calibri" pitchFamily="34" charset="0"/>
              </a:rPr>
              <a:t> zuurtjes.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 smtClean="0">
                <a:latin typeface="Calibri" pitchFamily="34" charset="0"/>
              </a:rPr>
              <a:t>					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 smtClean="0">
                <a:latin typeface="Calibri" pitchFamily="34" charset="0"/>
              </a:rPr>
              <a:t>				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 smtClean="0">
                <a:latin typeface="Calibri" pitchFamily="34" charset="0"/>
              </a:rPr>
              <a:t>					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 </a:t>
            </a:r>
            <a:r>
              <a:rPr lang="nl-NL" sz="9600" dirty="0">
                <a:latin typeface="Calibri" pitchFamily="34" charset="0"/>
              </a:rPr>
              <a:t>			</a:t>
            </a: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930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/>
              <a:t>0</a:t>
            </a:r>
            <a:r>
              <a:rPr lang="nl-NL" sz="3000" b="1" dirty="0" smtClean="0"/>
              <a:t/>
            </a:r>
            <a:br>
              <a:rPr lang="nl-NL" sz="3000" b="1" dirty="0" smtClean="0"/>
            </a:br>
            <a:r>
              <a:rPr lang="nl-NL" sz="3000" b="1" dirty="0" smtClean="0">
                <a:latin typeface="Calibri" pitchFamily="34" charset="0"/>
              </a:rPr>
              <a:t>Geen persoonsvorm 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Voorbeeld: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g</a:t>
            </a:r>
            <a:r>
              <a:rPr lang="nl-NL" sz="9600" dirty="0" smtClean="0">
                <a:latin typeface="Calibri" pitchFamily="34" charset="0"/>
              </a:rPr>
              <a:t>rillen		De hamburgers werden op de barbecue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gegrild</a:t>
            </a:r>
            <a:r>
              <a:rPr lang="nl-NL" sz="9600" dirty="0" smtClean="0">
                <a:latin typeface="Calibri" pitchFamily="34" charset="0"/>
              </a:rPr>
              <a:t>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p</a:t>
            </a:r>
            <a:r>
              <a:rPr lang="nl-NL" sz="9600" dirty="0" smtClean="0">
                <a:latin typeface="Calibri" pitchFamily="34" charset="0"/>
              </a:rPr>
              <a:t>offen		Op deze site vind je diverse recepten voor 			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gepofte</a:t>
            </a:r>
            <a:r>
              <a:rPr lang="nl-NL" sz="9600" dirty="0" smtClean="0">
                <a:latin typeface="Calibri" pitchFamily="34" charset="0"/>
              </a:rPr>
              <a:t>  aardappels met vulling.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zingen		Al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zingend </a:t>
            </a:r>
            <a:r>
              <a:rPr lang="nl-NL" sz="9600" dirty="0" smtClean="0">
                <a:latin typeface="Calibri" pitchFamily="34" charset="0"/>
              </a:rPr>
              <a:t>kneedde de bakkersvrouw de 			walnoten door het brooddeeg.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d</a:t>
            </a:r>
            <a:r>
              <a:rPr lang="nl-NL" sz="9600" dirty="0" smtClean="0">
                <a:latin typeface="Calibri" pitchFamily="34" charset="0"/>
              </a:rPr>
              <a:t>rogen		Aan de masten hingen de visnetten in de wind te 		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drogen</a:t>
            </a:r>
            <a:r>
              <a:rPr lang="nl-NL" sz="9600" dirty="0" smtClean="0">
                <a:latin typeface="Calibri" pitchFamily="34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954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/>
              <a:t>0</a:t>
            </a:r>
            <a:r>
              <a:rPr lang="nl-NL" sz="3000" b="1" dirty="0" smtClean="0"/>
              <a:t/>
            </a:r>
            <a:br>
              <a:rPr lang="nl-NL" sz="3000" b="1" dirty="0" smtClean="0"/>
            </a:br>
            <a:r>
              <a:rPr lang="nl-NL" sz="3000" b="1" dirty="0" smtClean="0">
                <a:latin typeface="Calibri" panose="020F0502020204030204" pitchFamily="34" charset="0"/>
              </a:rPr>
              <a:t>Hoe schrijf je het werkwoord? 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46881" y="1401315"/>
            <a:ext cx="8610600" cy="4525963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endParaRPr lang="nl-NL" sz="9600" b="1" dirty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g</a:t>
            </a:r>
            <a:r>
              <a:rPr lang="nl-NL" sz="9600" dirty="0" smtClean="0">
                <a:latin typeface="Calibri" pitchFamily="34" charset="0"/>
              </a:rPr>
              <a:t>ebruiken		Voor een kaasfondue kunnen verschillende </a:t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			soorten kaas		 worden.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vullen			Op het menu stonden 	    paprika’s uit  			de oven.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slurpen		Ze dronk 	       met een rietje haar  			             milkshake op.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b</a:t>
            </a:r>
            <a:r>
              <a:rPr lang="nl-NL" sz="9600" dirty="0" smtClean="0">
                <a:latin typeface="Calibri" pitchFamily="34" charset="0"/>
              </a:rPr>
              <a:t>ereiden		</a:t>
            </a:r>
            <a:r>
              <a:rPr lang="nl-NL" sz="9600" dirty="0" err="1" smtClean="0">
                <a:latin typeface="Calibri" pitchFamily="34" charset="0"/>
              </a:rPr>
              <a:t>Wraps</a:t>
            </a:r>
            <a:r>
              <a:rPr lang="nl-NL" sz="9600" dirty="0" smtClean="0">
                <a:latin typeface="Calibri" pitchFamily="34" charset="0"/>
              </a:rPr>
              <a:t> zijn snel en makkelijk te	       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4876800" y="1981200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gebruikt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6019800" y="2743200"/>
            <a:ext cx="121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gevulde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4343400" y="3733800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slurpend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7086600" y="4736299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bereiden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06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2168"/>
          </a:xfrm>
        </p:spPr>
        <p:txBody>
          <a:bodyPr/>
          <a:lstStyle/>
          <a:p>
            <a:pPr eaLnBrk="1" hangingPunct="1"/>
            <a:r>
              <a:rPr lang="nl-NL" sz="300" b="1" dirty="0" smtClean="0">
                <a:latin typeface="Calibri" pitchFamily="34" charset="0"/>
              </a:rPr>
              <a:t>0</a:t>
            </a:r>
            <a:r>
              <a:rPr lang="nl-NL" sz="3000" b="1" dirty="0" smtClean="0">
                <a:latin typeface="Calibri" pitchFamily="34" charset="0"/>
              </a:rPr>
              <a:t/>
            </a:r>
            <a:br>
              <a:rPr lang="nl-NL" sz="3000" b="1" dirty="0" smtClean="0">
                <a:latin typeface="Calibri" pitchFamily="34" charset="0"/>
              </a:rPr>
            </a:br>
            <a:r>
              <a:rPr lang="nl-NL" sz="3000" b="1" dirty="0" smtClean="0">
                <a:latin typeface="Calibri" pitchFamily="34" charset="0"/>
              </a:rPr>
              <a:t>Hoe schrijf je het werkwoord?</a:t>
            </a:r>
            <a:br>
              <a:rPr lang="nl-NL" sz="3000" b="1" dirty="0" smtClean="0">
                <a:latin typeface="Calibri" pitchFamily="34" charset="0"/>
              </a:rPr>
            </a:br>
            <a:r>
              <a:rPr lang="nl-NL" sz="3000" b="1" dirty="0" smtClean="0">
                <a:latin typeface="Calibri" pitchFamily="34" charset="0"/>
              </a:rPr>
              <a:t> 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334000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itchFamily="34" charset="0"/>
              </a:rPr>
              <a:t>b</a:t>
            </a:r>
            <a:r>
              <a:rPr lang="nl-NL" sz="9600" dirty="0" smtClean="0">
                <a:latin typeface="Calibri" pitchFamily="34" charset="0"/>
              </a:rPr>
              <a:t>raden		Ik 	   de rollade straks ongeveer 30 minuten in 			de oven.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itchFamily="34" charset="0"/>
              </a:rPr>
              <a:t>snijden	 	</a:t>
            </a:r>
            <a:r>
              <a:rPr lang="nl-NL" sz="9600" dirty="0" err="1" smtClean="0">
                <a:latin typeface="Calibri" pitchFamily="34" charset="0"/>
              </a:rPr>
              <a:t>Wytsze</a:t>
            </a:r>
            <a:r>
              <a:rPr lang="nl-NL" sz="9600" dirty="0" smtClean="0">
                <a:latin typeface="Calibri" pitchFamily="34" charset="0"/>
              </a:rPr>
              <a:t> </a:t>
            </a:r>
            <a:r>
              <a:rPr lang="nl-NL" sz="9600" dirty="0">
                <a:latin typeface="Calibri" pitchFamily="34" charset="0"/>
              </a:rPr>
              <a:t> </a:t>
            </a:r>
            <a:r>
              <a:rPr lang="nl-NL" sz="9600" dirty="0" smtClean="0">
                <a:latin typeface="Calibri" pitchFamily="34" charset="0"/>
              </a:rPr>
              <a:t>           nu de komkommer in dunne plakjes.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itchFamily="34" charset="0"/>
              </a:rPr>
              <a:t>v</a:t>
            </a:r>
            <a:r>
              <a:rPr lang="nl-NL" sz="9600" dirty="0" smtClean="0">
                <a:latin typeface="Calibri" pitchFamily="34" charset="0"/>
              </a:rPr>
              <a:t>inden		In dit kookboek           je diverse pastagerechten.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smakken	Mensen met een kunstgebit kunnen behoorlijk </a:t>
            </a:r>
            <a:br>
              <a:rPr lang="nl-NL" sz="9600" dirty="0">
                <a:latin typeface="Calibri" pitchFamily="34" charset="0"/>
              </a:rPr>
            </a:br>
            <a:r>
              <a:rPr lang="nl-NL" sz="9600" dirty="0">
                <a:latin typeface="Calibri" pitchFamily="34" charset="0"/>
              </a:rPr>
              <a:t>		                </a:t>
            </a:r>
            <a:r>
              <a:rPr lang="nl-NL" sz="9600" dirty="0" smtClean="0">
                <a:latin typeface="Calibri" pitchFamily="34" charset="0"/>
              </a:rPr>
              <a:t>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schenken </a:t>
            </a:r>
            <a:r>
              <a:rPr lang="nl-NL" sz="9600" dirty="0">
                <a:latin typeface="Calibri" pitchFamily="34" charset="0"/>
              </a:rPr>
              <a:t>	Gisteravond 	          </a:t>
            </a:r>
            <a:r>
              <a:rPr lang="nl-NL" sz="9600" dirty="0" smtClean="0">
                <a:latin typeface="Calibri" pitchFamily="34" charset="0"/>
              </a:rPr>
              <a:t>  de serveerster </a:t>
            </a:r>
            <a:r>
              <a:rPr lang="nl-NL" sz="9600" dirty="0">
                <a:latin typeface="Calibri" pitchFamily="34" charset="0"/>
              </a:rPr>
              <a:t>de 		  		champagneglazen halfvol. </a:t>
            </a: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itchFamily="34" charset="0"/>
              </a:rPr>
              <a:t>		              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kstvak 11"/>
          <p:cNvSpPr txBox="1">
            <a:spLocks noChangeArrowheads="1"/>
          </p:cNvSpPr>
          <p:nvPr/>
        </p:nvSpPr>
        <p:spPr bwMode="auto">
          <a:xfrm>
            <a:off x="2590800" y="1676400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braad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Tekstvak 12"/>
          <p:cNvSpPr txBox="1">
            <a:spLocks noChangeArrowheads="1"/>
          </p:cNvSpPr>
          <p:nvPr/>
        </p:nvSpPr>
        <p:spPr bwMode="auto">
          <a:xfrm>
            <a:off x="3276600" y="2667000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snijdt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4" name="Tekstvak 13"/>
          <p:cNvSpPr txBox="1">
            <a:spLocks noChangeArrowheads="1"/>
          </p:cNvSpPr>
          <p:nvPr/>
        </p:nvSpPr>
        <p:spPr bwMode="auto">
          <a:xfrm>
            <a:off x="4343400" y="3429000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vind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5" name="Tekstvak 14"/>
          <p:cNvSpPr txBox="1">
            <a:spLocks noChangeArrowheads="1"/>
          </p:cNvSpPr>
          <p:nvPr/>
        </p:nvSpPr>
        <p:spPr bwMode="auto">
          <a:xfrm>
            <a:off x="2286000" y="4419600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smakken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8" name="Tekstvak 17"/>
          <p:cNvSpPr txBox="1">
            <a:spLocks noChangeArrowheads="1"/>
          </p:cNvSpPr>
          <p:nvPr/>
        </p:nvSpPr>
        <p:spPr bwMode="auto">
          <a:xfrm>
            <a:off x="3962400" y="5181600"/>
            <a:ext cx="121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</a:t>
            </a:r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chonk</a:t>
            </a:r>
          </a:p>
        </p:txBody>
      </p:sp>
    </p:spTree>
    <p:extLst>
      <p:ext uri="{BB962C8B-B14F-4D97-AF65-F5344CB8AC3E}">
        <p14:creationId xmlns:p14="http://schemas.microsoft.com/office/powerpoint/2010/main" val="425387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>
                <a:latin typeface="Calibri" pitchFamily="34" charset="0"/>
              </a:rPr>
              <a:t>0</a:t>
            </a:r>
            <a:r>
              <a:rPr lang="nl-NL" sz="3000" b="1" dirty="0" smtClean="0">
                <a:latin typeface="Calibri" pitchFamily="34" charset="0"/>
              </a:rPr>
              <a:t/>
            </a:r>
            <a:br>
              <a:rPr lang="nl-NL" sz="3000" b="1" dirty="0" smtClean="0">
                <a:latin typeface="Calibri" pitchFamily="34" charset="0"/>
              </a:rPr>
            </a:br>
            <a:r>
              <a:rPr lang="nl-NL" sz="3000" b="1" dirty="0" smtClean="0">
                <a:latin typeface="Calibri" pitchFamily="34" charset="0"/>
              </a:rPr>
              <a:t>Hoe schrijf je het werkwoord?</a:t>
            </a:r>
            <a:br>
              <a:rPr lang="nl-NL" sz="3000" b="1" dirty="0" smtClean="0">
                <a:latin typeface="Calibri" pitchFamily="34" charset="0"/>
              </a:rPr>
            </a:br>
            <a:r>
              <a:rPr lang="nl-NL" sz="3000" b="1" dirty="0" smtClean="0">
                <a:latin typeface="Calibri" pitchFamily="34" charset="0"/>
              </a:rPr>
              <a:t> 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334000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>
                <a:latin typeface="Calibri" pitchFamily="34" charset="0"/>
              </a:rPr>
              <a:t>p</a:t>
            </a:r>
            <a:r>
              <a:rPr lang="nl-NL" sz="9600" dirty="0" smtClean="0">
                <a:latin typeface="Calibri" pitchFamily="34" charset="0"/>
              </a:rPr>
              <a:t>lukken	Van de 	     bramen werd jam gemaakt.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itchFamily="34" charset="0"/>
              </a:rPr>
              <a:t>bewaren	De overgebleven kippensoep werd in de koelkast				   .                            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itchFamily="34" charset="0"/>
              </a:rPr>
              <a:t>                                       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itchFamily="34" charset="0"/>
              </a:rPr>
              <a:t>reserveren</a:t>
            </a:r>
            <a:r>
              <a:rPr lang="nl-NL" sz="9600" dirty="0">
                <a:latin typeface="Calibri" pitchFamily="34" charset="0"/>
              </a:rPr>
              <a:t>	Vroeger		</a:t>
            </a:r>
            <a:r>
              <a:rPr lang="nl-NL" sz="9600" dirty="0" smtClean="0">
                <a:latin typeface="Calibri" pitchFamily="34" charset="0"/>
              </a:rPr>
              <a:t> we </a:t>
            </a:r>
            <a:r>
              <a:rPr lang="nl-NL" sz="9600" dirty="0">
                <a:latin typeface="Calibri" pitchFamily="34" charset="0"/>
              </a:rPr>
              <a:t>telefonisch een tafel bij 		</a:t>
            </a:r>
            <a:r>
              <a:rPr lang="nl-NL" sz="9600" dirty="0" smtClean="0">
                <a:latin typeface="Calibri" pitchFamily="34" charset="0"/>
              </a:rPr>
              <a:t>	dit restaurant.</a:t>
            </a:r>
            <a:endParaRPr lang="nl-NL" sz="28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itchFamily="34" charset="0"/>
              </a:rPr>
              <a:t>nippend		    aan de chocomelk met slagroom warmde 	</a:t>
            </a: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 smtClean="0">
                <a:latin typeface="Calibri" pitchFamily="34" charset="0"/>
              </a:rPr>
              <a:t>	ik weer een beetje op.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kstvak 11"/>
          <p:cNvSpPr txBox="1">
            <a:spLocks noChangeArrowheads="1"/>
          </p:cNvSpPr>
          <p:nvPr/>
        </p:nvSpPr>
        <p:spPr bwMode="auto">
          <a:xfrm>
            <a:off x="3276600" y="167640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geplukte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Tekstvak 12"/>
          <p:cNvSpPr txBox="1">
            <a:spLocks noChangeArrowheads="1"/>
          </p:cNvSpPr>
          <p:nvPr/>
        </p:nvSpPr>
        <p:spPr bwMode="auto">
          <a:xfrm>
            <a:off x="2286000" y="274320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bewaard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5" name="Tekstvak 14"/>
          <p:cNvSpPr txBox="1">
            <a:spLocks noChangeArrowheads="1"/>
          </p:cNvSpPr>
          <p:nvPr/>
        </p:nvSpPr>
        <p:spPr bwMode="auto">
          <a:xfrm>
            <a:off x="3337932" y="3429000"/>
            <a:ext cx="2133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reserveerden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7" name="Tekstvak 16"/>
          <p:cNvSpPr txBox="1">
            <a:spLocks noChangeArrowheads="1"/>
          </p:cNvSpPr>
          <p:nvPr/>
        </p:nvSpPr>
        <p:spPr bwMode="auto">
          <a:xfrm>
            <a:off x="2274849" y="441960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Nippend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79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solidFill>
                  <a:srgbClr val="000000"/>
                </a:solidFill>
              </a:rPr>
              <a:t>P</a:t>
            </a:r>
            <a:r>
              <a:rPr lang="nl-NL" sz="3000" b="1" dirty="0" smtClean="0">
                <a:solidFill>
                  <a:srgbClr val="000000"/>
                </a:solidFill>
                <a:latin typeface="Calibri" pitchFamily="34" charset="0"/>
              </a:rPr>
              <a:t>ersoonsvorm vinden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1. 	Maak van de zin een vraag. Het werkwoord dat vooraan 	in de zin komt te staan, is de persoonsvorm.</a:t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/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2.	Zet de zin in een andere tijd. Het werkwoord dat van tijd 	verandert, is de persoonsvorm.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b="1" dirty="0" smtClean="0">
                <a:latin typeface="Calibri" pitchFamily="34" charset="0"/>
              </a:rPr>
              <a:t>Voorbeeld</a:t>
            </a:r>
            <a:br>
              <a:rPr lang="nl-NL" sz="9600" b="1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Onze kater Mickey ligt heerlijk in de vensterbank te zonnen.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1.</a:t>
            </a:r>
            <a:r>
              <a:rPr lang="nl-NL" sz="9600" dirty="0" smtClean="0">
                <a:solidFill>
                  <a:srgbClr val="0000FF"/>
                </a:solidFill>
                <a:latin typeface="Calibri" pitchFamily="34" charset="0"/>
              </a:rPr>
              <a:t> 	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Ligt </a:t>
            </a:r>
            <a:r>
              <a:rPr lang="nl-NL" sz="9600" dirty="0" smtClean="0">
                <a:latin typeface="Calibri" pitchFamily="34" charset="0"/>
              </a:rPr>
              <a:t>onze kater Mickey heerlijk in de vensterbank te </a:t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	zonnen?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2. 	Onze kater Mickey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lag </a:t>
            </a:r>
            <a:r>
              <a:rPr lang="nl-NL" sz="9600" dirty="0" smtClean="0">
                <a:latin typeface="Calibri" pitchFamily="34" charset="0"/>
              </a:rPr>
              <a:t>heerlijk in de vensterbank te </a:t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	zonnen.   </a:t>
            </a:r>
            <a:endParaRPr lang="nl-NL" sz="9600" b="1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262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/>
              <a:t>0</a:t>
            </a:r>
            <a:r>
              <a:rPr lang="nl-NL" sz="3000" b="1" dirty="0" smtClean="0"/>
              <a:t>P</a:t>
            </a:r>
            <a:r>
              <a:rPr lang="nl-NL" sz="3000" b="1" dirty="0" smtClean="0">
                <a:latin typeface="Calibri" pitchFamily="34" charset="0"/>
              </a:rPr>
              <a:t>ersoonsvorm tegenwoordige tijd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1. Is het werkwoord een persoonsvorm?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	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JA</a:t>
            </a:r>
            <a:endParaRPr lang="nl-NL" sz="9600" dirty="0">
              <a:solidFill>
                <a:srgbClr val="3366FF"/>
              </a:solidFill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2. Staat de zin in de tegenwoordige tijd?</a:t>
            </a:r>
          </a:p>
          <a:p>
            <a:pPr marL="400050" lvl="1" indent="0" fontAlgn="auto">
              <a:spcAft>
                <a:spcPts val="0"/>
              </a:spcAft>
              <a:buNone/>
              <a:defRPr/>
            </a:pPr>
            <a:r>
              <a:rPr lang="nl-NL" sz="9200" dirty="0" smtClean="0">
                <a:latin typeface="Calibri" pitchFamily="34" charset="0"/>
              </a:rPr>
              <a:t>	</a:t>
            </a:r>
            <a:r>
              <a:rPr lang="nl-NL" sz="9200" dirty="0" smtClean="0">
                <a:solidFill>
                  <a:srgbClr val="3366FF"/>
                </a:solidFill>
                <a:latin typeface="Calibri" pitchFamily="34" charset="0"/>
              </a:rPr>
              <a:t>JA</a:t>
            </a:r>
            <a:endParaRPr lang="nl-NL" sz="9200" dirty="0">
              <a:solidFill>
                <a:srgbClr val="3366FF"/>
              </a:solidFill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3. Pas de volgende regels toe.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b="1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b="1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b="1" dirty="0" smtClean="0">
                <a:latin typeface="Calibri" pitchFamily="34" charset="0"/>
              </a:rPr>
              <a:t>Kies uit:				Voorbeeld:</a:t>
            </a:r>
            <a:r>
              <a:rPr lang="nl-NL" sz="9600" dirty="0" smtClean="0">
                <a:latin typeface="Calibri" pitchFamily="34" charset="0"/>
              </a:rPr>
              <a:t> </a:t>
            </a:r>
            <a:r>
              <a:rPr lang="nl-NL" sz="9600" i="1" dirty="0" smtClean="0">
                <a:latin typeface="Calibri" pitchFamily="34" charset="0"/>
              </a:rPr>
              <a:t>aarzelen</a:t>
            </a:r>
            <a:endParaRPr lang="nl-NL" sz="9600" b="1" i="1" dirty="0" smtClean="0"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dirty="0">
                <a:latin typeface="Calibri" pitchFamily="34" charset="0"/>
              </a:rPr>
              <a:t>s</a:t>
            </a:r>
            <a:r>
              <a:rPr lang="nl-NL" sz="9600" dirty="0" smtClean="0">
                <a:latin typeface="Calibri" pitchFamily="34" charset="0"/>
              </a:rPr>
              <a:t>tam				ik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aarzel </a:t>
            </a:r>
            <a:r>
              <a:rPr lang="nl-NL" sz="9600" dirty="0" smtClean="0">
                <a:latin typeface="Calibri" pitchFamily="34" charset="0"/>
              </a:rPr>
              <a:t>/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aarzel</a:t>
            </a:r>
            <a:r>
              <a:rPr lang="nl-NL" sz="9600" dirty="0" smtClean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nl-NL" sz="9600" dirty="0" smtClean="0">
                <a:latin typeface="Calibri" pitchFamily="34" charset="0"/>
              </a:rPr>
              <a:t>jij?	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dirty="0">
                <a:latin typeface="Calibri" pitchFamily="34" charset="0"/>
              </a:rPr>
              <a:t>s</a:t>
            </a:r>
            <a:r>
              <a:rPr lang="nl-NL" sz="9600" dirty="0" smtClean="0">
                <a:latin typeface="Calibri" pitchFamily="34" charset="0"/>
              </a:rPr>
              <a:t>tam + t				hij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aarzelt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dirty="0">
                <a:latin typeface="Calibri" pitchFamily="34" charset="0"/>
              </a:rPr>
              <a:t>h</a:t>
            </a:r>
            <a:r>
              <a:rPr lang="nl-NL" sz="9600" dirty="0" smtClean="0">
                <a:latin typeface="Calibri" pitchFamily="34" charset="0"/>
              </a:rPr>
              <a:t>ele werkwoord			wij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aarzelen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462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/>
              <a:t>0</a:t>
            </a:r>
            <a:r>
              <a:rPr lang="nl-NL" sz="3000" b="1" dirty="0" smtClean="0"/>
              <a:t/>
            </a:r>
            <a:br>
              <a:rPr lang="nl-NL" sz="3000" b="1" dirty="0" smtClean="0"/>
            </a:br>
            <a:r>
              <a:rPr lang="nl-NL" sz="3000" b="1" dirty="0" smtClean="0"/>
              <a:t>P</a:t>
            </a:r>
            <a:r>
              <a:rPr lang="nl-NL" sz="3000" b="1" dirty="0" smtClean="0">
                <a:latin typeface="Calibri" pitchFamily="34" charset="0"/>
              </a:rPr>
              <a:t>ersoonsvorm tegenwoordige tijd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Voorbeeld: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s</a:t>
            </a:r>
            <a:r>
              <a:rPr lang="nl-NL" sz="9600" dirty="0" smtClean="0">
                <a:latin typeface="Calibri" pitchFamily="34" charset="0"/>
              </a:rPr>
              <a:t>meren 	Ik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smeer </a:t>
            </a:r>
            <a:r>
              <a:rPr lang="nl-NL" sz="9600" dirty="0" smtClean="0">
                <a:latin typeface="Calibri" pitchFamily="34" charset="0"/>
              </a:rPr>
              <a:t>boter en pindakaas op mijn boterham.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k</a:t>
            </a:r>
            <a:r>
              <a:rPr lang="nl-NL" sz="9600" dirty="0" smtClean="0">
                <a:latin typeface="Calibri" pitchFamily="34" charset="0"/>
              </a:rPr>
              <a:t>oken 		Mijn moeder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kookt </a:t>
            </a:r>
            <a:r>
              <a:rPr lang="nl-NL" sz="9600" dirty="0" smtClean="0">
                <a:latin typeface="Calibri" pitchFamily="34" charset="0"/>
              </a:rPr>
              <a:t>de eieren vijf minuten.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b</a:t>
            </a:r>
            <a:r>
              <a:rPr lang="nl-NL" sz="9600" dirty="0" smtClean="0">
                <a:latin typeface="Calibri" pitchFamily="34" charset="0"/>
              </a:rPr>
              <a:t>esteden	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Besteed </a:t>
            </a:r>
            <a:r>
              <a:rPr lang="nl-NL" sz="9600" dirty="0" smtClean="0">
                <a:solidFill>
                  <a:srgbClr val="000000"/>
                </a:solidFill>
                <a:latin typeface="Calibri" pitchFamily="34" charset="0"/>
              </a:rPr>
              <a:t>je</a:t>
            </a:r>
            <a:r>
              <a:rPr lang="nl-NL" sz="9600" dirty="0" smtClean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nl-NL" sz="9600" dirty="0" smtClean="0">
                <a:latin typeface="Calibri" pitchFamily="34" charset="0"/>
              </a:rPr>
              <a:t>veel aandacht aan het dekken 			van de tafel?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d</a:t>
            </a:r>
            <a:r>
              <a:rPr lang="nl-NL" sz="9600" dirty="0" smtClean="0">
                <a:latin typeface="Calibri" pitchFamily="34" charset="0"/>
              </a:rPr>
              <a:t>rinken	De Engelse toeristen in ons hotel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drinken </a:t>
            </a:r>
            <a:r>
              <a:rPr lang="nl-NL" sz="9600" dirty="0" smtClean="0">
                <a:latin typeface="Calibri" pitchFamily="34" charset="0"/>
              </a:rPr>
              <a:t>vaak </a:t>
            </a: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 smtClean="0">
                <a:latin typeface="Calibri" pitchFamily="34" charset="0"/>
              </a:rPr>
              <a:t>	thee met</a:t>
            </a:r>
            <a:r>
              <a:rPr lang="nl-NL" sz="9600" dirty="0">
                <a:latin typeface="Calibri" pitchFamily="34" charset="0"/>
              </a:rPr>
              <a:t> </a:t>
            </a:r>
            <a:r>
              <a:rPr lang="nl-NL" sz="9600" dirty="0" smtClean="0">
                <a:latin typeface="Calibri" pitchFamily="34" charset="0"/>
              </a:rPr>
              <a:t>melk.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822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/>
              <a:t>0</a:t>
            </a:r>
            <a:r>
              <a:rPr lang="nl-NL" sz="3000" b="1" dirty="0" smtClean="0"/>
              <a:t/>
            </a:r>
            <a:br>
              <a:rPr lang="nl-NL" sz="3000" b="1" dirty="0" smtClean="0"/>
            </a:br>
            <a:r>
              <a:rPr lang="nl-NL" sz="3000" b="1" dirty="0" smtClean="0">
                <a:latin typeface="Calibri"/>
                <a:cs typeface="Calibri"/>
              </a:rPr>
              <a:t>Hoe schrijf je de persoonsvorm in de tegenwoordige tijd?</a:t>
            </a:r>
            <a:endParaRPr lang="nl-NL" sz="300" b="1" dirty="0" smtClean="0">
              <a:latin typeface="Calibri"/>
              <a:cs typeface="Calibri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roosteren 		</a:t>
            </a: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 smtClean="0">
                <a:latin typeface="Calibri" pitchFamily="34" charset="0"/>
              </a:rPr>
              <a:t> je alleen witte boterhammen?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persen 		‘s </a:t>
            </a:r>
            <a:r>
              <a:rPr lang="nl-NL" sz="9600" dirty="0" err="1" smtClean="0">
                <a:latin typeface="Calibri" pitchFamily="34" charset="0"/>
              </a:rPr>
              <a:t>Ochtends</a:t>
            </a:r>
            <a:r>
              <a:rPr lang="nl-NL" sz="9600" dirty="0" smtClean="0">
                <a:latin typeface="Calibri" pitchFamily="34" charset="0"/>
              </a:rPr>
              <a:t> 	    </a:t>
            </a:r>
            <a:r>
              <a:rPr lang="nl-NL" sz="9600" dirty="0">
                <a:latin typeface="Calibri" pitchFamily="34" charset="0"/>
              </a:rPr>
              <a:t> </a:t>
            </a:r>
            <a:r>
              <a:rPr lang="nl-NL" sz="9600" dirty="0" smtClean="0">
                <a:latin typeface="Calibri" pitchFamily="34" charset="0"/>
              </a:rPr>
              <a:t> ik altijd twee </a:t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			sinaasappels.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vinden 			Een plak ontbijtkoek	        Madelief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 smtClean="0">
                <a:latin typeface="Calibri" pitchFamily="34" charset="0"/>
              </a:rPr>
              <a:t>		‘s middags ook lekker.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serveren 		De obers </a:t>
            </a:r>
            <a:r>
              <a:rPr lang="nl-NL" sz="9600" dirty="0">
                <a:latin typeface="Calibri" pitchFamily="34" charset="0"/>
              </a:rPr>
              <a:t>	 </a:t>
            </a:r>
            <a:r>
              <a:rPr lang="nl-NL" sz="9600" dirty="0" smtClean="0">
                <a:latin typeface="Calibri" pitchFamily="34" charset="0"/>
              </a:rPr>
              <a:t>       het ontbijt tussen 7.00 </a:t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			en 11.00 uur.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	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3124200" y="2285997"/>
            <a:ext cx="121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Rooster</a:t>
            </a:r>
            <a:r>
              <a:rPr lang="nl-NL" sz="2400" dirty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4800600" y="2971800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pers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5791200" y="4038600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vindt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4419600" y="510540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serveren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06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/>
              <a:t>0</a:t>
            </a:r>
            <a:r>
              <a:rPr lang="nl-NL" sz="3000" b="1" dirty="0" smtClean="0"/>
              <a:t/>
            </a:r>
            <a:br>
              <a:rPr lang="nl-NL" sz="3000" b="1" dirty="0" smtClean="0"/>
            </a:br>
            <a:r>
              <a:rPr lang="nl-NL" sz="3000" b="1" dirty="0" smtClean="0"/>
              <a:t>P</a:t>
            </a:r>
            <a:r>
              <a:rPr lang="nl-NL" sz="3000" b="1" dirty="0" smtClean="0">
                <a:latin typeface="Calibri" pitchFamily="34" charset="0"/>
              </a:rPr>
              <a:t>ersoonsvorm verleden tijd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600200"/>
            <a:ext cx="8839200" cy="4525963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b="1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1. Is </a:t>
            </a:r>
            <a:r>
              <a:rPr lang="nl-NL" sz="9600" dirty="0">
                <a:latin typeface="Calibri" pitchFamily="34" charset="0"/>
              </a:rPr>
              <a:t>het werkwoord een persoonsvorm?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>
                <a:solidFill>
                  <a:srgbClr val="3366FF"/>
                </a:solidFill>
                <a:latin typeface="Calibri" pitchFamily="34" charset="0"/>
              </a:rPr>
              <a:t>JA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2. Staat de zin in de </a:t>
            </a:r>
            <a:r>
              <a:rPr lang="nl-NL" sz="9600" dirty="0" smtClean="0">
                <a:latin typeface="Calibri" pitchFamily="34" charset="0"/>
              </a:rPr>
              <a:t>verleden tijd</a:t>
            </a:r>
            <a:r>
              <a:rPr lang="nl-NL" sz="9600" dirty="0">
                <a:latin typeface="Calibri" pitchFamily="34" charset="0"/>
              </a:rPr>
              <a:t>?</a:t>
            </a:r>
          </a:p>
          <a:p>
            <a:pPr marL="400050" lvl="1" indent="0" fontAlgn="auto">
              <a:spcAft>
                <a:spcPts val="0"/>
              </a:spcAft>
              <a:buNone/>
              <a:defRPr/>
            </a:pPr>
            <a:r>
              <a:rPr lang="nl-NL" sz="9200" dirty="0">
                <a:latin typeface="Calibri" pitchFamily="34" charset="0"/>
              </a:rPr>
              <a:t>	</a:t>
            </a:r>
            <a:r>
              <a:rPr lang="nl-NL" sz="9200" dirty="0">
                <a:solidFill>
                  <a:srgbClr val="3366FF"/>
                </a:solidFill>
                <a:latin typeface="Calibri" pitchFamily="34" charset="0"/>
              </a:rPr>
              <a:t>JA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3. </a:t>
            </a:r>
            <a:r>
              <a:rPr lang="nl-NL" sz="9600" dirty="0" smtClean="0">
                <a:latin typeface="Calibri" pitchFamily="34" charset="0"/>
              </a:rPr>
              <a:t>Is het een zwak werkwoord?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JA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4. Pas </a:t>
            </a:r>
            <a:r>
              <a:rPr lang="nl-NL" sz="9600" dirty="0">
                <a:latin typeface="Calibri" pitchFamily="34" charset="0"/>
              </a:rPr>
              <a:t>de volgende regels toe. </a:t>
            </a: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b="1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b="1" dirty="0" smtClean="0">
                <a:latin typeface="Calibri" pitchFamily="34" charset="0"/>
              </a:rPr>
              <a:t>Regels					Voorbeeld: </a:t>
            </a:r>
            <a:r>
              <a:rPr lang="nl-NL" sz="9600" i="1" dirty="0" smtClean="0">
                <a:latin typeface="Calibri" pitchFamily="34" charset="0"/>
              </a:rPr>
              <a:t>citeren/ontsnappen</a:t>
            </a:r>
            <a:endParaRPr lang="nl-NL" sz="9600" i="1" dirty="0"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sz="9600" dirty="0" smtClean="0">
                <a:latin typeface="Calibri" pitchFamily="34" charset="0"/>
              </a:rPr>
              <a:t>stam + de(n)			ik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citeerde </a:t>
            </a:r>
            <a:r>
              <a:rPr lang="nl-NL" sz="9600" dirty="0" smtClean="0">
                <a:solidFill>
                  <a:srgbClr val="000000"/>
                </a:solidFill>
                <a:latin typeface="Calibri" pitchFamily="34" charset="0"/>
              </a:rPr>
              <a:t>/ wij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citeerden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OF						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sz="9600" dirty="0" smtClean="0">
                <a:latin typeface="Calibri" pitchFamily="34" charset="0"/>
              </a:rPr>
              <a:t>stam + te(n) 			ik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ontsnapte </a:t>
            </a:r>
            <a:r>
              <a:rPr lang="nl-NL" sz="9600" dirty="0" smtClean="0">
                <a:solidFill>
                  <a:srgbClr val="000000"/>
                </a:solidFill>
                <a:latin typeface="Calibri" pitchFamily="34" charset="0"/>
              </a:rPr>
              <a:t>/ wij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ontsnapten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solidFill>
                <a:srgbClr val="3366FF"/>
              </a:solidFill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9503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/>
              <a:t>0</a:t>
            </a:r>
            <a:r>
              <a:rPr lang="nl-NL" sz="3000" b="1" dirty="0" smtClean="0"/>
              <a:t/>
            </a:r>
            <a:br>
              <a:rPr lang="nl-NL" sz="3000" b="1" dirty="0" smtClean="0"/>
            </a:br>
            <a:r>
              <a:rPr lang="nl-NL" sz="3000" b="1" dirty="0" smtClean="0"/>
              <a:t>P</a:t>
            </a:r>
            <a:r>
              <a:rPr lang="nl-NL" sz="3000" b="1" dirty="0" smtClean="0">
                <a:latin typeface="Calibri" pitchFamily="34" charset="0"/>
              </a:rPr>
              <a:t>ersoonsvorm verleden tijd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b="1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1. Is </a:t>
            </a:r>
            <a:r>
              <a:rPr lang="nl-NL" sz="9600" dirty="0">
                <a:latin typeface="Calibri" pitchFamily="34" charset="0"/>
              </a:rPr>
              <a:t>het werkwoord een persoonsvorm?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>
                <a:solidFill>
                  <a:srgbClr val="3366FF"/>
                </a:solidFill>
                <a:latin typeface="Calibri" pitchFamily="34" charset="0"/>
              </a:rPr>
              <a:t>JA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2. Staat de zin in de </a:t>
            </a:r>
            <a:r>
              <a:rPr lang="nl-NL" sz="9600" dirty="0" smtClean="0">
                <a:latin typeface="Calibri" pitchFamily="34" charset="0"/>
              </a:rPr>
              <a:t>verleden tijd</a:t>
            </a:r>
            <a:r>
              <a:rPr lang="nl-NL" sz="9600" dirty="0">
                <a:latin typeface="Calibri" pitchFamily="34" charset="0"/>
              </a:rPr>
              <a:t>?</a:t>
            </a:r>
          </a:p>
          <a:p>
            <a:pPr marL="400050" lvl="1" indent="0" fontAlgn="auto">
              <a:spcAft>
                <a:spcPts val="0"/>
              </a:spcAft>
              <a:buNone/>
              <a:defRPr/>
            </a:pPr>
            <a:r>
              <a:rPr lang="nl-NL" sz="9200" dirty="0">
                <a:latin typeface="Calibri" pitchFamily="34" charset="0"/>
              </a:rPr>
              <a:t>	</a:t>
            </a:r>
            <a:r>
              <a:rPr lang="nl-NL" sz="9200" dirty="0">
                <a:solidFill>
                  <a:srgbClr val="3366FF"/>
                </a:solidFill>
                <a:latin typeface="Calibri" pitchFamily="34" charset="0"/>
              </a:rPr>
              <a:t>JA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3. </a:t>
            </a:r>
            <a:r>
              <a:rPr lang="nl-NL" sz="9600" dirty="0" smtClean="0">
                <a:latin typeface="Calibri" pitchFamily="34" charset="0"/>
              </a:rPr>
              <a:t>Is het een sterk werkwoord?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	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JA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4. Pas </a:t>
            </a:r>
            <a:r>
              <a:rPr lang="nl-NL" sz="9600" dirty="0">
                <a:latin typeface="Calibri" pitchFamily="34" charset="0"/>
              </a:rPr>
              <a:t>de volgende regels toe.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b="1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b="1" dirty="0" smtClean="0">
                <a:latin typeface="Calibri" pitchFamily="34" charset="0"/>
              </a:rPr>
              <a:t>Regels						Voorbeeld: </a:t>
            </a:r>
            <a:r>
              <a:rPr lang="nl-NL" sz="9600" i="1" dirty="0" smtClean="0">
                <a:latin typeface="Calibri" pitchFamily="34" charset="0"/>
              </a:rPr>
              <a:t>klimmen</a:t>
            </a:r>
            <a:endParaRPr lang="nl-NL" sz="9600" i="1" dirty="0"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sz="9600" dirty="0" smtClean="0">
                <a:latin typeface="Calibri" pitchFamily="34" charset="0"/>
              </a:rPr>
              <a:t>Verandering van klank			ik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klom </a:t>
            </a:r>
            <a:r>
              <a:rPr lang="nl-NL" sz="9600" dirty="0" smtClean="0">
                <a:solidFill>
                  <a:srgbClr val="000000"/>
                </a:solidFill>
                <a:latin typeface="Calibri" pitchFamily="34" charset="0"/>
              </a:rPr>
              <a:t>/ wij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klommen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solidFill>
                <a:srgbClr val="3366FF"/>
              </a:solidFill>
              <a:latin typeface="Calibri" pitchFamily="34" charset="0"/>
            </a:endParaRP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nl-NL" sz="9200" dirty="0">
                <a:latin typeface="Calibri" pitchFamily="34" charset="0"/>
              </a:rPr>
              <a:t>	</a:t>
            </a:r>
            <a:r>
              <a:rPr lang="nl-NL" sz="9200" dirty="0" smtClean="0">
                <a:latin typeface="Calibri" pitchFamily="34" charset="0"/>
              </a:rPr>
              <a:t>					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endParaRPr lang="nl-NL" sz="9200" dirty="0" smtClean="0"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529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/>
              <a:t>0</a:t>
            </a:r>
            <a:r>
              <a:rPr lang="nl-NL" sz="3000" b="1" dirty="0" smtClean="0"/>
              <a:t/>
            </a:r>
            <a:br>
              <a:rPr lang="nl-NL" sz="3000" b="1" dirty="0" smtClean="0"/>
            </a:br>
            <a:r>
              <a:rPr lang="nl-NL" sz="3000" b="1" dirty="0" smtClean="0"/>
              <a:t>P</a:t>
            </a:r>
            <a:r>
              <a:rPr lang="nl-NL" sz="3000" b="1" dirty="0" smtClean="0">
                <a:latin typeface="Calibri" pitchFamily="34" charset="0"/>
              </a:rPr>
              <a:t>ersoonsvorm verleden tijd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Voorbeeld: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s</a:t>
            </a:r>
            <a:r>
              <a:rPr lang="nl-NL" sz="9600" dirty="0" smtClean="0">
                <a:latin typeface="Calibri" pitchFamily="34" charset="0"/>
              </a:rPr>
              <a:t>meren 	</a:t>
            </a:r>
            <a:r>
              <a:rPr lang="nl-NL" sz="9600" dirty="0">
                <a:latin typeface="Calibri" pitchFamily="34" charset="0"/>
              </a:rPr>
              <a:t>I</a:t>
            </a:r>
            <a:r>
              <a:rPr lang="nl-NL" sz="9600" dirty="0" smtClean="0">
                <a:latin typeface="Calibri" pitchFamily="34" charset="0"/>
              </a:rPr>
              <a:t>k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smeerde </a:t>
            </a:r>
            <a:r>
              <a:rPr lang="nl-NL" sz="9600" dirty="0" smtClean="0">
                <a:latin typeface="Calibri" pitchFamily="34" charset="0"/>
              </a:rPr>
              <a:t>boter en pindakaas op mijn boterham.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k</a:t>
            </a:r>
            <a:r>
              <a:rPr lang="nl-NL" sz="9600" dirty="0" smtClean="0">
                <a:latin typeface="Calibri" pitchFamily="34" charset="0"/>
              </a:rPr>
              <a:t>oken		Mijn moeder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kookte </a:t>
            </a:r>
            <a:r>
              <a:rPr lang="nl-NL" sz="9600" dirty="0" smtClean="0">
                <a:latin typeface="Calibri" pitchFamily="34" charset="0"/>
              </a:rPr>
              <a:t>de eieren vijf minuten.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Besteden	</a:t>
            </a:r>
            <a:r>
              <a:rPr lang="nl-NL" sz="9600" dirty="0">
                <a:solidFill>
                  <a:srgbClr val="3366FF"/>
                </a:solidFill>
                <a:latin typeface="Calibri" pitchFamily="34" charset="0"/>
              </a:rPr>
              <a:t>B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esteedde </a:t>
            </a:r>
            <a:r>
              <a:rPr lang="nl-NL" sz="9600" dirty="0" smtClean="0">
                <a:latin typeface="Calibri" pitchFamily="34" charset="0"/>
              </a:rPr>
              <a:t>je veel aandacht aan het dekken 			van de tafel?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d</a:t>
            </a:r>
            <a:r>
              <a:rPr lang="nl-NL" sz="9600" dirty="0" smtClean="0">
                <a:latin typeface="Calibri" pitchFamily="34" charset="0"/>
              </a:rPr>
              <a:t>rinken	De Engelse toeristen in ons hotel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dronken </a:t>
            </a:r>
            <a:r>
              <a:rPr lang="nl-NL" sz="9600" dirty="0" smtClean="0">
                <a:latin typeface="Calibri" pitchFamily="34" charset="0"/>
              </a:rPr>
              <a:t>vaak 		thee met melk.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028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/>
              <a:t>0</a:t>
            </a:r>
            <a:r>
              <a:rPr lang="nl-NL" sz="3000" b="1" dirty="0" smtClean="0"/>
              <a:t/>
            </a:r>
            <a:br>
              <a:rPr lang="nl-NL" sz="3000" b="1" dirty="0" smtClean="0"/>
            </a:br>
            <a:r>
              <a:rPr lang="nl-NL" sz="3000" b="1" dirty="0" smtClean="0">
                <a:latin typeface="Calibri"/>
                <a:cs typeface="Calibri"/>
              </a:rPr>
              <a:t>Hoe schrijf je de persoonsvorm in de verleden tijd?</a:t>
            </a:r>
            <a:endParaRPr lang="nl-NL" sz="300" b="1" dirty="0" smtClean="0">
              <a:latin typeface="Calibri"/>
              <a:cs typeface="Calibri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>
                <a:latin typeface="Calibri" pitchFamily="34" charset="0"/>
              </a:rPr>
              <a:t>p</a:t>
            </a:r>
            <a:r>
              <a:rPr lang="nl-NL" sz="9600" dirty="0" smtClean="0">
                <a:latin typeface="Calibri" pitchFamily="34" charset="0"/>
              </a:rPr>
              <a:t>oetsen		Na de lunch	            ik mijn tanden met </a:t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			tandpasta voor gevoelige tanden.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schillen		Mijn broer	</a:t>
            </a:r>
            <a:r>
              <a:rPr lang="nl-NL" sz="9600" dirty="0">
                <a:latin typeface="Calibri" pitchFamily="34" charset="0"/>
              </a:rPr>
              <a:t> </a:t>
            </a:r>
            <a:r>
              <a:rPr lang="nl-NL" sz="9600" dirty="0" smtClean="0">
                <a:latin typeface="Calibri" pitchFamily="34" charset="0"/>
              </a:rPr>
              <a:t>       de appels met een 			 	dunschiller. 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frituren		De kantinemedewerkers 	            de patat 			in zonnebloemolie. </a:t>
            </a: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zien			Door een kleine brand </a:t>
            </a:r>
            <a:r>
              <a:rPr lang="nl-NL" sz="9600" dirty="0">
                <a:latin typeface="Calibri" pitchFamily="34" charset="0"/>
              </a:rPr>
              <a:t> </a:t>
            </a:r>
            <a:r>
              <a:rPr lang="nl-NL" sz="9600" dirty="0" smtClean="0">
                <a:latin typeface="Calibri" pitchFamily="34" charset="0"/>
              </a:rPr>
              <a:t>       de keuken zwart </a:t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			van de rook. 			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4800600" y="1905000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poetste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4648200" y="2895600"/>
            <a:ext cx="114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schilde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6324600" y="3962400"/>
            <a:ext cx="15808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frituurden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6096000" y="4953000"/>
            <a:ext cx="7051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zag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2280</TotalTime>
  <Words>163</Words>
  <Application>Microsoft Office PowerPoint</Application>
  <PresentationFormat>On-screen Show (4:3)</PresentationFormat>
  <Paragraphs>381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Standaardontwerp</vt:lpstr>
      <vt:lpstr>Werkwoordspelling: zinnen met  één persoonsvorm</vt:lpstr>
      <vt:lpstr>Persoonsvorm vinden</vt:lpstr>
      <vt:lpstr>0Persoonsvorm tegenwoordige tijd</vt:lpstr>
      <vt:lpstr>0 Persoonsvorm tegenwoordige tijd</vt:lpstr>
      <vt:lpstr>0 Hoe schrijf je de persoonsvorm in de tegenwoordige tijd?</vt:lpstr>
      <vt:lpstr>0 Persoonsvorm verleden tijd</vt:lpstr>
      <vt:lpstr>0 Persoonsvorm verleden tijd</vt:lpstr>
      <vt:lpstr>0 Persoonsvorm verleden tijd</vt:lpstr>
      <vt:lpstr>0 Hoe schrijf je de persoonsvorm in de verleden tijd?</vt:lpstr>
      <vt:lpstr>0 Geen persoonsvorm </vt:lpstr>
      <vt:lpstr>0 Geen persoonsvorm </vt:lpstr>
      <vt:lpstr>0 Hoe schrijf je het werkwoord? </vt:lpstr>
      <vt:lpstr>0 Hoe schrijf je het werkwoord?  </vt:lpstr>
      <vt:lpstr>0 Hoe schrijf je het werkwoord?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Raoul</dc:creator>
  <cp:lastModifiedBy>corei3</cp:lastModifiedBy>
  <cp:revision>154</cp:revision>
  <cp:lastPrinted>1601-01-01T00:00:00Z</cp:lastPrinted>
  <dcterms:created xsi:type="dcterms:W3CDTF">1601-01-01T00:00:00Z</dcterms:created>
  <dcterms:modified xsi:type="dcterms:W3CDTF">2019-01-14T23:40:15Z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