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4" r:id="rId4"/>
    <p:sldId id="259" r:id="rId5"/>
    <p:sldId id="266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BB67A-A732-47A5-A0CA-020214551014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BF696-EE21-4977-85CB-D1A0210A153E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7271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BF696-EE21-4977-85CB-D1A0210A153E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920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4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0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7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7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48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3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1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67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0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3 </a:t>
            </a:r>
            <a:br>
              <a:rPr lang="nl-NL" sz="3600" dirty="0" smtClean="0"/>
            </a:br>
            <a:r>
              <a:rPr lang="nl-NL" sz="4000" dirty="0" smtClean="0"/>
              <a:t>Taalverzorging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16824" cy="1752600"/>
          </a:xfrm>
        </p:spPr>
        <p:txBody>
          <a:bodyPr>
            <a:normAutofit/>
          </a:bodyPr>
          <a:lstStyle/>
          <a:p>
            <a:r>
              <a:rPr lang="nl-NL" sz="2800" dirty="0" smtClean="0"/>
              <a:t>Formuleren: verwijswoorden</a:t>
            </a:r>
            <a:endParaRPr lang="nl-NL" sz="28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5"/>
          <p:cNvSpPr txBox="1">
            <a:spLocks noChangeArrowheads="1"/>
          </p:cNvSpPr>
          <p:nvPr/>
        </p:nvSpPr>
        <p:spPr bwMode="auto">
          <a:xfrm>
            <a:off x="755650" y="6550025"/>
            <a:ext cx="806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nl-NL" sz="1200" dirty="0">
                <a:solidFill>
                  <a:srgbClr val="A6A6A6"/>
                </a:solidFill>
              </a:rPr>
              <a:t>© </a:t>
            </a:r>
            <a:r>
              <a:rPr lang="en-US" altLang="nl-NL" sz="1200" dirty="0" err="1">
                <a:solidFill>
                  <a:srgbClr val="A6A6A6"/>
                </a:solidFill>
              </a:rPr>
              <a:t>Noordhoff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Uitgevers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bv</a:t>
            </a:r>
            <a:r>
              <a:rPr lang="en-US" altLang="nl-NL" sz="1200" dirty="0">
                <a:solidFill>
                  <a:srgbClr val="A6A6A6"/>
                </a:solidFill>
              </a:rPr>
              <a:t> 2015 					4 </a:t>
            </a:r>
            <a:r>
              <a:rPr lang="en-US" altLang="nl-NL" sz="1200" dirty="0" err="1" smtClean="0">
                <a:solidFill>
                  <a:srgbClr val="A6A6A6"/>
                </a:solidFill>
              </a:rPr>
              <a:t>gt</a:t>
            </a:r>
            <a:r>
              <a:rPr lang="en-US" altLang="nl-NL" sz="1200" dirty="0">
                <a:solidFill>
                  <a:srgbClr val="A6A6A6"/>
                </a:solidFill>
              </a:rPr>
              <a:t>	</a:t>
            </a:r>
            <a:r>
              <a:rPr lang="en-US" altLang="nl-NL" sz="1200" dirty="0" smtClean="0">
                <a:solidFill>
                  <a:srgbClr val="A6A6A6"/>
                </a:solidFill>
              </a:rPr>
              <a:t>2F</a:t>
            </a:r>
            <a:endParaRPr lang="nl-NL" altLang="nl-NL" sz="1200" dirty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9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Wat heb je nu geleerd?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Je weet hoe je naar de- en het-woorden moet verwijzen.</a:t>
            </a:r>
          </a:p>
          <a:p>
            <a:endParaRPr lang="nl-NL" sz="2400" dirty="0"/>
          </a:p>
          <a:p>
            <a:r>
              <a:rPr lang="nl-NL" sz="2400" dirty="0" smtClean="0"/>
              <a:t>Je weet hoe je andere verwijswoorden kunt gebruiken.</a:t>
            </a:r>
          </a:p>
          <a:p>
            <a:endParaRPr lang="nl-NL" sz="2400" dirty="0"/>
          </a:p>
          <a:p>
            <a:r>
              <a:rPr lang="nl-NL" sz="2400" dirty="0" smtClean="0"/>
              <a:t>Je weet wanneer je verwijswoorden als </a:t>
            </a:r>
            <a:r>
              <a:rPr lang="nl-NL" sz="2400" i="1" dirty="0" smtClean="0"/>
              <a:t>met wie </a:t>
            </a:r>
            <a:r>
              <a:rPr lang="nl-NL" sz="2400" dirty="0" smtClean="0"/>
              <a:t>of </a:t>
            </a:r>
            <a:r>
              <a:rPr lang="nl-NL" sz="2400" i="1" dirty="0" smtClean="0"/>
              <a:t>waarmee</a:t>
            </a:r>
            <a:r>
              <a:rPr lang="nl-NL" sz="2400" dirty="0" smtClean="0"/>
              <a:t> moet gebruiken.</a:t>
            </a:r>
          </a:p>
          <a:p>
            <a:endParaRPr lang="nl-NL" sz="2400" dirty="0"/>
          </a:p>
          <a:p>
            <a:r>
              <a:rPr lang="nl-NL" sz="2400" dirty="0" smtClean="0"/>
              <a:t>Je weet hoe je onderscheid kunt maken tussen mannelijke en vrouwelijke woorden.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9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Verwijzen naar de- en het-woorden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r>
              <a:rPr lang="nl-NL" sz="2400" dirty="0" smtClean="0"/>
              <a:t>Met een verwijswoord kun je verwijzen naar woorden die je eerder hebt gebruikt in je tekst.</a:t>
            </a:r>
          </a:p>
          <a:p>
            <a:endParaRPr lang="nl-NL" sz="2400" dirty="0"/>
          </a:p>
          <a:p>
            <a:r>
              <a:rPr lang="nl-NL" sz="2400" dirty="0" smtClean="0"/>
              <a:t>Naar de-woorden verwijs je met </a:t>
            </a:r>
            <a:r>
              <a:rPr lang="nl-NL" sz="2400" i="1" dirty="0" smtClean="0"/>
              <a:t>die</a:t>
            </a:r>
            <a:r>
              <a:rPr lang="nl-NL" sz="2400" dirty="0" smtClean="0"/>
              <a:t> of </a:t>
            </a:r>
            <a:r>
              <a:rPr lang="nl-NL" sz="2400" i="1" dirty="0" smtClean="0"/>
              <a:t>deze</a:t>
            </a:r>
            <a:r>
              <a:rPr lang="nl-NL" sz="2400" dirty="0" smtClean="0"/>
              <a:t>:</a:t>
            </a:r>
          </a:p>
          <a:p>
            <a:pPr lvl="1"/>
            <a:r>
              <a:rPr lang="nl-NL" sz="2400" u="sng" dirty="0" smtClean="0"/>
              <a:t>Deze</a:t>
            </a:r>
            <a:r>
              <a:rPr lang="nl-NL" sz="2400" dirty="0" smtClean="0"/>
              <a:t> broek vind ik niet mooi, maar </a:t>
            </a:r>
            <a:r>
              <a:rPr lang="nl-NL" sz="2400" u="sng" dirty="0" smtClean="0"/>
              <a:t>die</a:t>
            </a:r>
            <a:r>
              <a:rPr lang="nl-NL" sz="2400" dirty="0" smtClean="0"/>
              <a:t> wil ik wel graag hebben.</a:t>
            </a:r>
          </a:p>
          <a:p>
            <a:endParaRPr lang="nl-NL" sz="2200" dirty="0" smtClean="0"/>
          </a:p>
          <a:p>
            <a:r>
              <a:rPr lang="nl-NL" sz="2400" dirty="0" smtClean="0"/>
              <a:t>Naar het-woorden verwijs je met </a:t>
            </a:r>
            <a:r>
              <a:rPr lang="nl-NL" sz="2400" i="1" dirty="0" smtClean="0"/>
              <a:t>dit</a:t>
            </a:r>
            <a:r>
              <a:rPr lang="nl-NL" sz="2400" dirty="0" smtClean="0"/>
              <a:t> of </a:t>
            </a:r>
            <a:r>
              <a:rPr lang="nl-NL" sz="2400" i="1" dirty="0" smtClean="0"/>
              <a:t>dat</a:t>
            </a:r>
            <a:r>
              <a:rPr lang="nl-NL" sz="2400" dirty="0" smtClean="0"/>
              <a:t>:</a:t>
            </a:r>
          </a:p>
          <a:p>
            <a:pPr lvl="1"/>
            <a:r>
              <a:rPr lang="nl-NL" sz="2400" u="sng" dirty="0" smtClean="0"/>
              <a:t>Dit</a:t>
            </a:r>
            <a:r>
              <a:rPr lang="nl-NL" sz="2400" dirty="0" smtClean="0"/>
              <a:t> boek vond ik vreselijk, maar </a:t>
            </a:r>
            <a:r>
              <a:rPr lang="nl-NL" sz="2400" u="sng" dirty="0" smtClean="0"/>
              <a:t>dat</a:t>
            </a:r>
            <a:r>
              <a:rPr lang="nl-NL" sz="2400" dirty="0" smtClean="0"/>
              <a:t> boek heb ik verslonden.</a:t>
            </a:r>
          </a:p>
          <a:p>
            <a:pPr lvl="1"/>
            <a:endParaRPr lang="nl-NL" sz="20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30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Kies het juiste verwijswoord.</a:t>
            </a:r>
          </a:p>
          <a:p>
            <a:pPr marL="0" indent="0">
              <a:buNone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i="1" dirty="0" smtClean="0"/>
              <a:t>Die/Dat</a:t>
            </a:r>
            <a:r>
              <a:rPr lang="nl-NL" sz="2400" dirty="0" smtClean="0"/>
              <a:t> pak staat je goed, maar </a:t>
            </a:r>
            <a:r>
              <a:rPr lang="nl-NL" sz="2400" i="1" dirty="0" smtClean="0"/>
              <a:t>die/dat</a:t>
            </a:r>
            <a:r>
              <a:rPr lang="nl-NL" sz="2400" dirty="0" smtClean="0"/>
              <a:t> schoenen staan er niet bij.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i="1" dirty="0" smtClean="0"/>
              <a:t>Deze/dit</a:t>
            </a:r>
            <a:r>
              <a:rPr lang="nl-NL" sz="2400" dirty="0" smtClean="0"/>
              <a:t> nieuwe cd van Robbie Williams is wel leuk, maar </a:t>
            </a:r>
            <a:r>
              <a:rPr lang="nl-NL" sz="2400" i="1" dirty="0" smtClean="0"/>
              <a:t>die/dat</a:t>
            </a:r>
            <a:r>
              <a:rPr lang="nl-NL" sz="2400" dirty="0" smtClean="0"/>
              <a:t> oude is stukken beter!</a:t>
            </a:r>
          </a:p>
          <a:p>
            <a:pPr marL="0" indent="0">
              <a:buNone/>
            </a:pPr>
            <a:r>
              <a:rPr lang="nl-NL" sz="2400" dirty="0" smtClean="0"/>
              <a:t> </a:t>
            </a:r>
            <a:endParaRPr lang="nl-NL" sz="2400" dirty="0"/>
          </a:p>
          <a:p>
            <a:pPr marL="457200" indent="-457200">
              <a:buFont typeface="+mj-lt"/>
              <a:buAutoNum type="arabicPeriod" startAt="3"/>
            </a:pPr>
            <a:r>
              <a:rPr lang="nl-NL" sz="2400" dirty="0" smtClean="0"/>
              <a:t>Morgen vervangen ze </a:t>
            </a:r>
            <a:r>
              <a:rPr lang="nl-NL" sz="2400" i="1" dirty="0" smtClean="0"/>
              <a:t>die/dat</a:t>
            </a:r>
            <a:r>
              <a:rPr lang="nl-NL" sz="2400" dirty="0" smtClean="0"/>
              <a:t> bushokje, terwijl </a:t>
            </a:r>
            <a:r>
              <a:rPr lang="nl-NL" sz="2400" i="1" dirty="0" smtClean="0"/>
              <a:t>deze/dit</a:t>
            </a:r>
            <a:r>
              <a:rPr lang="nl-NL" sz="2400" dirty="0" smtClean="0"/>
              <a:t> nog prima is.</a:t>
            </a:r>
          </a:p>
          <a:p>
            <a:pPr marL="457200" indent="-457200">
              <a:buFont typeface="+mj-lt"/>
              <a:buAutoNum type="arabicPeriod" startAt="3"/>
            </a:pP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1403648" y="2564904"/>
            <a:ext cx="720080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4932040" y="2566539"/>
            <a:ext cx="576064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971600" y="3789040"/>
            <a:ext cx="79208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899592" y="4149080"/>
            <a:ext cx="5844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4211960" y="5013176"/>
            <a:ext cx="576064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7503399" y="5038537"/>
            <a:ext cx="452977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651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Andere verwijswoorden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r>
              <a:rPr lang="nl-NL" sz="2400" dirty="0" smtClean="0"/>
              <a:t>Je kunt ook andere verwijswoorden gebruiken.</a:t>
            </a:r>
          </a:p>
          <a:p>
            <a:endParaRPr lang="nl-NL" sz="2400" dirty="0"/>
          </a:p>
          <a:p>
            <a:r>
              <a:rPr lang="nl-NL" sz="2400" dirty="0" smtClean="0"/>
              <a:t>Als je verwijst naar mannelijke woorden gebruik je </a:t>
            </a:r>
            <a:r>
              <a:rPr lang="nl-NL" sz="2400" i="1" dirty="0" smtClean="0"/>
              <a:t>hij</a:t>
            </a:r>
            <a:r>
              <a:rPr lang="nl-NL" sz="2400" dirty="0" smtClean="0"/>
              <a:t> of </a:t>
            </a:r>
            <a:r>
              <a:rPr lang="nl-NL" sz="2400" i="1" dirty="0" smtClean="0"/>
              <a:t>zijn</a:t>
            </a:r>
            <a:r>
              <a:rPr lang="nl-NL" sz="2400" dirty="0" smtClean="0"/>
              <a:t>:</a:t>
            </a:r>
          </a:p>
          <a:p>
            <a:pPr lvl="1"/>
            <a:r>
              <a:rPr lang="nl-NL" sz="2400" dirty="0" smtClean="0"/>
              <a:t>Mees is een goede leerling, </a:t>
            </a:r>
            <a:r>
              <a:rPr lang="nl-NL" sz="2400" u="sng" dirty="0" smtClean="0"/>
              <a:t>hij</a:t>
            </a:r>
            <a:r>
              <a:rPr lang="nl-NL" sz="2400" dirty="0" smtClean="0"/>
              <a:t> heeft allemaal achten op </a:t>
            </a:r>
            <a:r>
              <a:rPr lang="nl-NL" sz="2400" u="sng" dirty="0" smtClean="0"/>
              <a:t>zijn</a:t>
            </a:r>
            <a:r>
              <a:rPr lang="nl-NL" sz="2400" dirty="0" smtClean="0"/>
              <a:t> rapport.</a:t>
            </a:r>
          </a:p>
          <a:p>
            <a:endParaRPr lang="nl-NL" sz="2400" dirty="0"/>
          </a:p>
          <a:p>
            <a:r>
              <a:rPr lang="nl-NL" sz="2400" dirty="0" smtClean="0"/>
              <a:t>Als je verwijst naar vrouwelijke woorden gebruik je </a:t>
            </a:r>
            <a:r>
              <a:rPr lang="nl-NL" sz="2400" i="1" dirty="0" smtClean="0"/>
              <a:t>ze</a:t>
            </a:r>
            <a:r>
              <a:rPr lang="nl-NL" sz="2400" dirty="0" smtClean="0"/>
              <a:t> of </a:t>
            </a:r>
            <a:r>
              <a:rPr lang="nl-NL" sz="2400" i="1" dirty="0" smtClean="0"/>
              <a:t>haar</a:t>
            </a:r>
            <a:r>
              <a:rPr lang="nl-NL" sz="2400" dirty="0" smtClean="0"/>
              <a:t>:</a:t>
            </a:r>
          </a:p>
          <a:p>
            <a:pPr lvl="1"/>
            <a:r>
              <a:rPr lang="nl-NL" sz="2400" dirty="0" smtClean="0"/>
              <a:t>Als mijn moeder boos is, begint </a:t>
            </a:r>
            <a:r>
              <a:rPr lang="nl-NL" sz="2400" u="sng" dirty="0" smtClean="0"/>
              <a:t>ze</a:t>
            </a:r>
            <a:r>
              <a:rPr lang="nl-NL" sz="2400" dirty="0" smtClean="0"/>
              <a:t> te schreeuwen en wordt </a:t>
            </a:r>
            <a:r>
              <a:rPr lang="nl-NL" sz="2400" u="sng" dirty="0" smtClean="0"/>
              <a:t>haar</a:t>
            </a:r>
            <a:r>
              <a:rPr lang="nl-NL" sz="2400" dirty="0" smtClean="0"/>
              <a:t> gezicht rood.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10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Andere verwijswoorden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endParaRPr lang="nl-NL" sz="2400" dirty="0" smtClean="0"/>
          </a:p>
          <a:p>
            <a:r>
              <a:rPr lang="nl-NL" sz="2400" dirty="0" smtClean="0"/>
              <a:t>Als je verwijst naar een meervoud gebruik je </a:t>
            </a:r>
            <a:r>
              <a:rPr lang="nl-NL" sz="2400" i="1" dirty="0" smtClean="0"/>
              <a:t>ze</a:t>
            </a:r>
            <a:r>
              <a:rPr lang="nl-NL" sz="2400" dirty="0" smtClean="0"/>
              <a:t> of </a:t>
            </a:r>
            <a:r>
              <a:rPr lang="nl-NL" sz="2400" i="1" dirty="0" smtClean="0"/>
              <a:t>hun</a:t>
            </a:r>
            <a:r>
              <a:rPr lang="nl-NL" sz="2400" dirty="0" smtClean="0"/>
              <a:t>:</a:t>
            </a:r>
          </a:p>
          <a:p>
            <a:pPr lvl="1"/>
            <a:r>
              <a:rPr lang="nl-NL" sz="2400" dirty="0" smtClean="0"/>
              <a:t>Omdat alle deelnemers </a:t>
            </a:r>
            <a:r>
              <a:rPr lang="nl-NL" sz="2400" u="sng" dirty="0" smtClean="0"/>
              <a:t>hun</a:t>
            </a:r>
            <a:r>
              <a:rPr lang="nl-NL" sz="2400" dirty="0" smtClean="0"/>
              <a:t> best hebben gedaan, mogen </a:t>
            </a:r>
            <a:r>
              <a:rPr lang="nl-NL" sz="2400" u="sng" dirty="0" smtClean="0"/>
              <a:t>ze</a:t>
            </a:r>
            <a:r>
              <a:rPr lang="nl-NL" sz="2400" dirty="0" smtClean="0"/>
              <a:t> een gratis drankje ophalen.</a:t>
            </a:r>
          </a:p>
          <a:p>
            <a:endParaRPr lang="nl-NL" sz="2400" dirty="0" smtClean="0"/>
          </a:p>
          <a:p>
            <a:endParaRPr lang="nl-NL" sz="2400" dirty="0"/>
          </a:p>
          <a:p>
            <a:r>
              <a:rPr lang="nl-NL" sz="2400" dirty="0" smtClean="0"/>
              <a:t>Als je verwijst naar een hele zin gebruik je </a:t>
            </a:r>
            <a:r>
              <a:rPr lang="nl-NL" sz="2400" i="1" dirty="0" smtClean="0"/>
              <a:t>wat</a:t>
            </a:r>
            <a:r>
              <a:rPr lang="nl-NL" sz="2400" dirty="0" smtClean="0"/>
              <a:t>:</a:t>
            </a:r>
          </a:p>
          <a:p>
            <a:pPr lvl="1"/>
            <a:r>
              <a:rPr lang="nl-NL" sz="2400" dirty="0" smtClean="0"/>
              <a:t>De toets wiskunde is verplaatst, </a:t>
            </a:r>
            <a:r>
              <a:rPr lang="nl-NL" sz="2400" u="sng" dirty="0" smtClean="0"/>
              <a:t>wat</a:t>
            </a:r>
            <a:r>
              <a:rPr lang="nl-NL" sz="2400" dirty="0" smtClean="0"/>
              <a:t> ik erg fijn vind.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089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Vul een passend verwijswoord in. Kies uit </a:t>
            </a:r>
            <a:r>
              <a:rPr lang="nl-NL" sz="2400" i="1" dirty="0" smtClean="0"/>
              <a:t>hij</a:t>
            </a:r>
            <a:r>
              <a:rPr lang="nl-NL" sz="2400" dirty="0" smtClean="0"/>
              <a:t>, </a:t>
            </a:r>
            <a:r>
              <a:rPr lang="nl-NL" sz="2400" i="1" dirty="0" smtClean="0"/>
              <a:t>zijn</a:t>
            </a:r>
            <a:r>
              <a:rPr lang="nl-NL" sz="2400" dirty="0" smtClean="0"/>
              <a:t>, </a:t>
            </a:r>
            <a:r>
              <a:rPr lang="nl-NL" sz="2400" i="1" dirty="0" smtClean="0"/>
              <a:t>ze</a:t>
            </a:r>
            <a:r>
              <a:rPr lang="nl-NL" sz="2400" dirty="0" smtClean="0"/>
              <a:t>, </a:t>
            </a:r>
            <a:r>
              <a:rPr lang="nl-NL" sz="2400" i="1" dirty="0" smtClean="0"/>
              <a:t>haar</a:t>
            </a:r>
            <a:r>
              <a:rPr lang="nl-NL" sz="2400" dirty="0" smtClean="0"/>
              <a:t>, </a:t>
            </a:r>
            <a:r>
              <a:rPr lang="nl-NL" sz="2400" i="1" dirty="0" smtClean="0"/>
              <a:t>hun</a:t>
            </a:r>
            <a:r>
              <a:rPr lang="nl-NL" sz="2400" dirty="0" smtClean="0"/>
              <a:t> en </a:t>
            </a:r>
            <a:r>
              <a:rPr lang="nl-NL" sz="2400" i="1" dirty="0" smtClean="0"/>
              <a:t>wat</a:t>
            </a:r>
            <a:r>
              <a:rPr lang="nl-NL" sz="2400" dirty="0" smtClean="0"/>
              <a:t>. Je mag elk verwijswoord maar één keer gebruiken.</a:t>
            </a:r>
          </a:p>
          <a:p>
            <a:pPr marL="0" indent="0">
              <a:buNone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Mijn oma heeft vroeger ______ sieraden verstopt en ______ kan ze nu niet meer vinden.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Onze parkiet heeft een nieuwe kooi gekregen, _____ erg leuk voor hem is.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Vraag Joost maar om uitleg, _____ heeft _______ huiswerk vast al af.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Zodra de bel ging, stormden de leerlingen richting________ fietsen.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4067944" y="285293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00B050"/>
                </a:solidFill>
              </a:rPr>
              <a:t>haar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7740352" y="2852935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00B050"/>
                </a:solidFill>
              </a:rPr>
              <a:t>ze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6732240" y="3645024"/>
            <a:ext cx="828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00B050"/>
                </a:solidFill>
              </a:rPr>
              <a:t>wat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572000" y="443711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00B050"/>
                </a:solidFill>
              </a:rPr>
              <a:t>hij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228184" y="443711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00B050"/>
                </a:solidFill>
              </a:rPr>
              <a:t>zijn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7416080" y="5260181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00B050"/>
                </a:solidFill>
              </a:rPr>
              <a:t>hun</a:t>
            </a:r>
            <a:endParaRPr lang="nl-NL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1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Met wie/waarmee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Naar personen verwijs je met een voorzetsel + wie:</a:t>
            </a:r>
          </a:p>
          <a:p>
            <a:pPr lvl="1"/>
            <a:r>
              <a:rPr lang="nl-NL" sz="2400" dirty="0" smtClean="0"/>
              <a:t>De jongen </a:t>
            </a:r>
            <a:r>
              <a:rPr lang="nl-NL" sz="2400" u="sng" dirty="0" smtClean="0"/>
              <a:t>op wie</a:t>
            </a:r>
            <a:r>
              <a:rPr lang="nl-NL" sz="2400" dirty="0" smtClean="0"/>
              <a:t> ik verliefd ben, heet Peter.</a:t>
            </a:r>
          </a:p>
          <a:p>
            <a:pPr lvl="1"/>
            <a:r>
              <a:rPr lang="nl-NL" sz="2400" dirty="0" smtClean="0"/>
              <a:t>Degene </a:t>
            </a:r>
            <a:r>
              <a:rPr lang="nl-NL" sz="2400" u="sng" dirty="0" smtClean="0"/>
              <a:t>aan wie</a:t>
            </a:r>
            <a:r>
              <a:rPr lang="nl-NL" sz="2400" dirty="0" smtClean="0"/>
              <a:t> ik dit cadeau geef, is heel bijzonder.</a:t>
            </a:r>
          </a:p>
          <a:p>
            <a:endParaRPr lang="nl-NL" sz="2400" dirty="0"/>
          </a:p>
          <a:p>
            <a:endParaRPr lang="nl-NL" sz="2400" dirty="0" smtClean="0"/>
          </a:p>
          <a:p>
            <a:r>
              <a:rPr lang="nl-NL" sz="2400" dirty="0" smtClean="0"/>
              <a:t>Naar dieren of dingen verwijs je met waar+voorzetsel:</a:t>
            </a:r>
          </a:p>
          <a:p>
            <a:pPr lvl="1"/>
            <a:r>
              <a:rPr lang="nl-NL" sz="2400" dirty="0" smtClean="0"/>
              <a:t>De school </a:t>
            </a:r>
            <a:r>
              <a:rPr lang="nl-NL" sz="2400" u="sng" dirty="0" smtClean="0"/>
              <a:t>waarop</a:t>
            </a:r>
            <a:r>
              <a:rPr lang="nl-NL" sz="2400" dirty="0" smtClean="0"/>
              <a:t> ik jaren heb gezeten, is verwoest door brand.</a:t>
            </a:r>
          </a:p>
          <a:p>
            <a:pPr lvl="1"/>
            <a:r>
              <a:rPr lang="nl-NL" sz="2400" dirty="0" smtClean="0"/>
              <a:t>Deze beer is de knuffel </a:t>
            </a:r>
            <a:r>
              <a:rPr lang="nl-NL" sz="2400" u="sng" dirty="0" smtClean="0"/>
              <a:t>waaraan</a:t>
            </a:r>
            <a:r>
              <a:rPr lang="nl-NL" sz="2400" dirty="0" smtClean="0"/>
              <a:t> ik vroeger zeer gehecht was.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45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Kies het juiste verwijswoord.</a:t>
            </a:r>
          </a:p>
          <a:p>
            <a:pPr marL="0" indent="0">
              <a:buNone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De vriendin </a:t>
            </a:r>
            <a:r>
              <a:rPr lang="nl-NL" sz="2400" i="1" dirty="0" smtClean="0"/>
              <a:t>met</a:t>
            </a:r>
            <a:r>
              <a:rPr lang="nl-NL" sz="2400" dirty="0" smtClean="0"/>
              <a:t> </a:t>
            </a:r>
            <a:r>
              <a:rPr lang="nl-NL" sz="2400" i="1" dirty="0" smtClean="0"/>
              <a:t>wie/waarmee</a:t>
            </a:r>
            <a:r>
              <a:rPr lang="nl-NL" sz="2400" dirty="0" smtClean="0"/>
              <a:t> ik altijd samen sport, is helaas geblesseerd. 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De vereniging </a:t>
            </a:r>
            <a:r>
              <a:rPr lang="nl-NL" sz="2400" i="1" dirty="0" smtClean="0"/>
              <a:t>van</a:t>
            </a:r>
            <a:r>
              <a:rPr lang="nl-NL" sz="2400" dirty="0" smtClean="0"/>
              <a:t> </a:t>
            </a:r>
            <a:r>
              <a:rPr lang="nl-NL" sz="2400" i="1" dirty="0" smtClean="0"/>
              <a:t>wie/waarvan</a:t>
            </a:r>
            <a:r>
              <a:rPr lang="nl-NL" sz="2400" dirty="0" smtClean="0"/>
              <a:t> we lid zijn, heeft een prijs gewonnen.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De club blinkt uit in behulpzaamheid </a:t>
            </a:r>
            <a:r>
              <a:rPr lang="nl-NL" sz="2400" i="1" dirty="0" smtClean="0"/>
              <a:t>aan</a:t>
            </a:r>
            <a:r>
              <a:rPr lang="nl-NL" sz="2400" dirty="0" smtClean="0"/>
              <a:t> </a:t>
            </a:r>
            <a:r>
              <a:rPr lang="nl-NL" sz="2400" i="1" dirty="0" smtClean="0"/>
              <a:t>wie/waaraan</a:t>
            </a:r>
            <a:r>
              <a:rPr lang="nl-NL" sz="2400" dirty="0" smtClean="0"/>
              <a:t> ieder lid dan ook veel waarde hecht.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Er lopen ook veel vrijwilligers rond </a:t>
            </a:r>
            <a:r>
              <a:rPr lang="nl-NL" sz="2400" i="1" dirty="0" smtClean="0"/>
              <a:t>op wie/waarop</a:t>
            </a:r>
            <a:r>
              <a:rPr lang="nl-NL" sz="2400" dirty="0" smtClean="0"/>
              <a:t> je altijd kunt vertrouwen.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2411760" y="2492896"/>
            <a:ext cx="1152128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3779912" y="3284984"/>
            <a:ext cx="1152128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6660232" y="4149080"/>
            <a:ext cx="1152128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5220072" y="4941168"/>
            <a:ext cx="1008112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0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Mannelijk of vrouwelijk?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 smtClean="0"/>
              <a:t>Soms is een de-woord overduidelijk vrouwelijk: </a:t>
            </a:r>
          </a:p>
          <a:p>
            <a:pPr lvl="1"/>
            <a:r>
              <a:rPr lang="nl-NL" sz="2400" i="1" dirty="0" smtClean="0"/>
              <a:t>de koe, de danseres, de badjuffrouw</a:t>
            </a:r>
            <a:endParaRPr lang="nl-NL" sz="2400" dirty="0" smtClean="0"/>
          </a:p>
          <a:p>
            <a:endParaRPr lang="nl-NL" sz="2400" dirty="0"/>
          </a:p>
          <a:p>
            <a:r>
              <a:rPr lang="nl-NL" sz="2400" dirty="0" smtClean="0"/>
              <a:t>Vaak is het niet zo duidelijk.</a:t>
            </a:r>
          </a:p>
          <a:p>
            <a:endParaRPr lang="nl-NL" sz="2400" dirty="0"/>
          </a:p>
          <a:p>
            <a:r>
              <a:rPr lang="nl-NL" sz="2400" dirty="0" smtClean="0"/>
              <a:t>Meestal zijn </a:t>
            </a:r>
            <a:r>
              <a:rPr lang="nl-NL" sz="2400" b="1" dirty="0" smtClean="0"/>
              <a:t>abstracte</a:t>
            </a:r>
            <a:r>
              <a:rPr lang="nl-NL" sz="2400" dirty="0" smtClean="0"/>
              <a:t> woorden vrouwelijk. Dat zijn woorden die je niet kunt aanraken of vastpakken: </a:t>
            </a:r>
          </a:p>
          <a:p>
            <a:pPr lvl="1"/>
            <a:r>
              <a:rPr lang="nl-NL" sz="2400" i="1" dirty="0" smtClean="0"/>
              <a:t>gezelschap, wandeling, puberteit, politie, crisis. </a:t>
            </a:r>
            <a:endParaRPr lang="nl-NL" sz="2400" dirty="0" smtClean="0"/>
          </a:p>
          <a:p>
            <a:endParaRPr lang="nl-NL" sz="2400" dirty="0" smtClean="0"/>
          </a:p>
          <a:p>
            <a:r>
              <a:rPr lang="nl-NL" sz="2400" dirty="0" smtClean="0"/>
              <a:t>Naar vrouwelijke woorden verwijs je altijd met </a:t>
            </a:r>
            <a:r>
              <a:rPr lang="nl-NL" sz="2400" i="1" dirty="0" smtClean="0"/>
              <a:t>zij</a:t>
            </a:r>
            <a:r>
              <a:rPr lang="nl-NL" sz="2400" dirty="0" smtClean="0"/>
              <a:t>, </a:t>
            </a:r>
            <a:r>
              <a:rPr lang="nl-NL" sz="2400" i="1" dirty="0" smtClean="0"/>
              <a:t>ze</a:t>
            </a:r>
            <a:r>
              <a:rPr lang="nl-NL" sz="2400" dirty="0" smtClean="0"/>
              <a:t>, </a:t>
            </a:r>
            <a:r>
              <a:rPr lang="nl-NL" sz="2400" i="1" dirty="0" smtClean="0"/>
              <a:t>haar,</a:t>
            </a:r>
            <a:r>
              <a:rPr lang="nl-NL" sz="2400" dirty="0" smtClean="0"/>
              <a:t> </a:t>
            </a:r>
            <a:r>
              <a:rPr lang="nl-NL" sz="2400" i="1" dirty="0" smtClean="0"/>
              <a:t>deze</a:t>
            </a:r>
            <a:r>
              <a:rPr lang="nl-NL" sz="2400" dirty="0" smtClean="0"/>
              <a:t> of </a:t>
            </a:r>
            <a:r>
              <a:rPr lang="nl-NL" sz="2400" i="1" dirty="0" smtClean="0"/>
              <a:t>die</a:t>
            </a:r>
            <a:r>
              <a:rPr lang="nl-NL" sz="2400" dirty="0" smtClean="0"/>
              <a:t>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558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NieuwNederlands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NieuwNederlandsPowerPoint</Template>
  <TotalTime>1083</TotalTime>
  <Words>589</Words>
  <Application>Microsoft Office PowerPoint</Application>
  <PresentationFormat>On-screen Show (4:3)</PresentationFormat>
  <Paragraphs>83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NieuwNederlandsPowerPoint</vt:lpstr>
      <vt:lpstr>Hoofdstuk 3  Taalverzorging</vt:lpstr>
      <vt:lpstr>Verwijzen naar de- en het-woorden</vt:lpstr>
      <vt:lpstr>Oefenen</vt:lpstr>
      <vt:lpstr>Andere verwijswoorden</vt:lpstr>
      <vt:lpstr>Andere verwijswoorden</vt:lpstr>
      <vt:lpstr>Oefenen</vt:lpstr>
      <vt:lpstr>Met wie/waarmee</vt:lpstr>
      <vt:lpstr>Oefenen</vt:lpstr>
      <vt:lpstr>Mannelijk of vrouwelijk?</vt:lpstr>
      <vt:lpstr>Wat heb je nu geleerd?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1  Taalverzorging</dc:title>
  <dc:creator>Anouk de Kleijn</dc:creator>
  <cp:lastModifiedBy>corei3</cp:lastModifiedBy>
  <cp:revision>21</cp:revision>
  <dcterms:created xsi:type="dcterms:W3CDTF">2014-10-13T09:44:22Z</dcterms:created>
  <dcterms:modified xsi:type="dcterms:W3CDTF">2019-01-14T23:48:59Z</dcterms:modified>
</cp:coreProperties>
</file>