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64" r:id="rId4"/>
    <p:sldId id="259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267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BB67A-A732-47A5-A0CA-020214551014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BF696-EE21-4977-85CB-D1A0210A153E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7271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BF696-EE21-4977-85CB-D1A0210A153E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920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0540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37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5417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2008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798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274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9487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5367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414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967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2401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6987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2856"/>
            <a:ext cx="7772400" cy="1470025"/>
          </a:xfrm>
        </p:spPr>
        <p:txBody>
          <a:bodyPr>
            <a:normAutofit/>
          </a:bodyPr>
          <a:lstStyle/>
          <a:p>
            <a:r>
              <a:rPr lang="nl-NL" sz="3600" dirty="0" smtClean="0"/>
              <a:t>Hoofdstuk 3 </a:t>
            </a:r>
            <a:br>
              <a:rPr lang="nl-NL" sz="3600" dirty="0" smtClean="0"/>
            </a:br>
            <a:r>
              <a:rPr lang="nl-NL" sz="4000" dirty="0" smtClean="0"/>
              <a:t>Taalverzorging</a:t>
            </a:r>
            <a:endParaRPr lang="nl-NL" sz="36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416824" cy="1752600"/>
          </a:xfrm>
        </p:spPr>
        <p:txBody>
          <a:bodyPr>
            <a:normAutofit/>
          </a:bodyPr>
          <a:lstStyle/>
          <a:p>
            <a:r>
              <a:rPr lang="nl-NL" sz="2800" dirty="0" smtClean="0"/>
              <a:t>Formuleren: mannelijk of vrouwelijk</a:t>
            </a:r>
            <a:endParaRPr lang="nl-NL" sz="28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5"/>
          <p:cNvSpPr txBox="1">
            <a:spLocks noChangeArrowheads="1"/>
          </p:cNvSpPr>
          <p:nvPr/>
        </p:nvSpPr>
        <p:spPr bwMode="auto">
          <a:xfrm>
            <a:off x="755650" y="6550025"/>
            <a:ext cx="8064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nl-NL" sz="1200" dirty="0">
                <a:solidFill>
                  <a:srgbClr val="A6A6A6"/>
                </a:solidFill>
              </a:rPr>
              <a:t>© </a:t>
            </a:r>
            <a:r>
              <a:rPr lang="en-US" altLang="nl-NL" sz="1200" dirty="0" err="1">
                <a:solidFill>
                  <a:srgbClr val="A6A6A6"/>
                </a:solidFill>
              </a:rPr>
              <a:t>Noordhoff</a:t>
            </a:r>
            <a:r>
              <a:rPr lang="en-US" altLang="nl-NL" sz="1200" dirty="0">
                <a:solidFill>
                  <a:srgbClr val="A6A6A6"/>
                </a:solidFill>
              </a:rPr>
              <a:t> </a:t>
            </a:r>
            <a:r>
              <a:rPr lang="en-US" altLang="nl-NL" sz="1200" dirty="0" err="1">
                <a:solidFill>
                  <a:srgbClr val="A6A6A6"/>
                </a:solidFill>
              </a:rPr>
              <a:t>Uitgevers</a:t>
            </a:r>
            <a:r>
              <a:rPr lang="en-US" altLang="nl-NL" sz="1200" dirty="0">
                <a:solidFill>
                  <a:srgbClr val="A6A6A6"/>
                </a:solidFill>
              </a:rPr>
              <a:t> </a:t>
            </a:r>
            <a:r>
              <a:rPr lang="en-US" altLang="nl-NL" sz="1200" dirty="0" err="1">
                <a:solidFill>
                  <a:srgbClr val="A6A6A6"/>
                </a:solidFill>
              </a:rPr>
              <a:t>bv</a:t>
            </a:r>
            <a:r>
              <a:rPr lang="en-US" altLang="nl-NL" sz="1200" dirty="0">
                <a:solidFill>
                  <a:srgbClr val="A6A6A6"/>
                </a:solidFill>
              </a:rPr>
              <a:t> 2015 					4 </a:t>
            </a:r>
            <a:r>
              <a:rPr lang="en-US" altLang="nl-NL" sz="1200" dirty="0" err="1" smtClean="0">
                <a:solidFill>
                  <a:srgbClr val="A6A6A6"/>
                </a:solidFill>
              </a:rPr>
              <a:t>gt</a:t>
            </a:r>
            <a:r>
              <a:rPr lang="en-US" altLang="nl-NL" sz="1200" dirty="0">
                <a:solidFill>
                  <a:srgbClr val="A6A6A6"/>
                </a:solidFill>
              </a:rPr>
              <a:t>	3</a:t>
            </a:r>
            <a:r>
              <a:rPr lang="en-US" altLang="nl-NL" sz="1200" dirty="0" smtClean="0">
                <a:solidFill>
                  <a:srgbClr val="A6A6A6"/>
                </a:solidFill>
              </a:rPr>
              <a:t>F</a:t>
            </a:r>
            <a:endParaRPr lang="nl-NL" altLang="nl-NL" sz="1200" dirty="0">
              <a:solidFill>
                <a:srgbClr val="A6A6A6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933056"/>
            <a:ext cx="4476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709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Duidelijk mannelijk of vrouwelijk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/>
              <a:t>Soms is het duidelijk of een de-woord mannelijk of vrouwelijk </a:t>
            </a:r>
            <a:r>
              <a:rPr lang="nl-NL" sz="2400" dirty="0" smtClean="0"/>
              <a:t>is. Bijvoorbeeld:</a:t>
            </a:r>
          </a:p>
          <a:p>
            <a:endParaRPr lang="nl-NL" sz="2400" dirty="0" smtClean="0"/>
          </a:p>
          <a:p>
            <a:r>
              <a:rPr lang="nl-NL" sz="2400" dirty="0" smtClean="0"/>
              <a:t>Vrouwelijk: </a:t>
            </a:r>
            <a:r>
              <a:rPr lang="nl-NL" sz="2400" i="1" dirty="0" smtClean="0"/>
              <a:t>de </a:t>
            </a:r>
            <a:r>
              <a:rPr lang="nl-NL" sz="2400" i="1" dirty="0"/>
              <a:t>kip, </a:t>
            </a:r>
            <a:r>
              <a:rPr lang="nl-NL" sz="2400" i="1" dirty="0" smtClean="0"/>
              <a:t>de </a:t>
            </a:r>
            <a:r>
              <a:rPr lang="nl-NL" sz="2400" i="1" dirty="0"/>
              <a:t>kassajuffrouw </a:t>
            </a:r>
            <a:endParaRPr lang="nl-NL" sz="2400" i="1" dirty="0" smtClean="0"/>
          </a:p>
          <a:p>
            <a:r>
              <a:rPr lang="nl-NL" sz="2400" dirty="0" smtClean="0"/>
              <a:t>Mannelijk: d</a:t>
            </a:r>
            <a:r>
              <a:rPr lang="nl-NL" sz="2400" i="1" dirty="0" smtClean="0"/>
              <a:t>e koning, de vader</a:t>
            </a:r>
          </a:p>
          <a:p>
            <a:endParaRPr lang="nl-NL" sz="2400" i="1" dirty="0"/>
          </a:p>
          <a:p>
            <a:pPr marL="0" indent="0">
              <a:buNone/>
            </a:pPr>
            <a:r>
              <a:rPr lang="nl-NL" sz="2400" dirty="0"/>
              <a:t>Maar vaak is dat niet zo duidelijk.</a:t>
            </a:r>
            <a:endParaRPr lang="nl-NL" sz="2400" i="1" dirty="0" smtClean="0"/>
          </a:p>
          <a:p>
            <a:pPr marL="0" indent="0">
              <a:buNone/>
            </a:pPr>
            <a:endParaRPr lang="nl-NL" sz="2400" dirty="0" smtClean="0"/>
          </a:p>
          <a:p>
            <a:pPr lvl="1"/>
            <a:endParaRPr lang="nl-NL" sz="20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330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Abstracte woorden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/>
              <a:t>Er is wel een regel waarvan je kunt uitgaan: </a:t>
            </a:r>
            <a:r>
              <a:rPr lang="nl-NL" sz="2400" b="1" dirty="0"/>
              <a:t>abstracte</a:t>
            </a:r>
            <a:r>
              <a:rPr lang="nl-NL" sz="2400" dirty="0"/>
              <a:t> woorden zijn </a:t>
            </a:r>
            <a:r>
              <a:rPr lang="nl-NL" sz="2400" dirty="0" smtClean="0"/>
              <a:t>meestal vrouwelijk.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Abstract betekent dat je het niet kunt aanraken of vastpakken</a:t>
            </a:r>
            <a:r>
              <a:rPr lang="nl-NL" sz="2400" dirty="0" smtClean="0"/>
              <a:t>. Bijvoorbeeld:</a:t>
            </a:r>
          </a:p>
          <a:p>
            <a:pPr marL="0" indent="0">
              <a:buNone/>
            </a:pPr>
            <a:endParaRPr lang="nl-NL" sz="2400" dirty="0"/>
          </a:p>
          <a:p>
            <a:r>
              <a:rPr lang="nl-NL" sz="2400" dirty="0" smtClean="0"/>
              <a:t>verdediging</a:t>
            </a:r>
          </a:p>
          <a:p>
            <a:r>
              <a:rPr lang="nl-NL" sz="2400" dirty="0"/>
              <a:t>b</a:t>
            </a:r>
            <a:r>
              <a:rPr lang="nl-NL" sz="2400" dirty="0" smtClean="0"/>
              <a:t>lijdschap</a:t>
            </a:r>
          </a:p>
          <a:p>
            <a:r>
              <a:rPr lang="nl-NL" sz="2400" dirty="0" smtClean="0"/>
              <a:t>liefde</a:t>
            </a:r>
          </a:p>
          <a:p>
            <a:endParaRPr lang="nl-NL" sz="2400" dirty="0"/>
          </a:p>
          <a:p>
            <a:pPr marL="0" indent="0">
              <a:buNone/>
            </a:pPr>
            <a:r>
              <a:rPr lang="nl-NL" sz="2400" dirty="0" smtClean="0"/>
              <a:t>Dit zijn abstracte begrippen die vrouwelijk zijn.</a:t>
            </a:r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ijdelijke aanduiding voor inhoud 2"/>
          <p:cNvSpPr txBox="1">
            <a:spLocks/>
          </p:cNvSpPr>
          <p:nvPr/>
        </p:nvSpPr>
        <p:spPr>
          <a:xfrm>
            <a:off x="3203848" y="1567333"/>
            <a:ext cx="548295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nl-NL" sz="24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nl-NL" sz="2400" dirty="0"/>
          </a:p>
          <a:p>
            <a:pPr marL="0" indent="0">
              <a:buFont typeface="Arial" panose="020B0604020202020204" pitchFamily="34" charset="0"/>
              <a:buNone/>
            </a:pPr>
            <a:endParaRPr lang="nl-NL" sz="24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nl-NL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nl-NL" sz="2400" dirty="0" smtClean="0"/>
              <a:t/>
            </a:r>
            <a:br>
              <a:rPr lang="nl-NL" sz="2400" dirty="0" smtClean="0"/>
            </a:br>
            <a:endParaRPr lang="nl-NL" sz="2400" dirty="0" smtClean="0"/>
          </a:p>
          <a:p>
            <a:r>
              <a:rPr lang="nl-NL" sz="2400" dirty="0" smtClean="0"/>
              <a:t>informatie</a:t>
            </a:r>
          </a:p>
          <a:p>
            <a:r>
              <a:rPr lang="nl-NL" sz="2400" dirty="0" smtClean="0"/>
              <a:t>discussie</a:t>
            </a:r>
          </a:p>
          <a:p>
            <a:r>
              <a:rPr lang="nl-NL" sz="2400" dirty="0" smtClean="0"/>
              <a:t>waarde</a:t>
            </a:r>
          </a:p>
        </p:txBody>
      </p:sp>
    </p:spTree>
    <p:extLst>
      <p:ext uri="{BB962C8B-B14F-4D97-AF65-F5344CB8AC3E}">
        <p14:creationId xmlns:p14="http://schemas.microsoft.com/office/powerpoint/2010/main" val="90651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Verwijzen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/>
              <a:t>Naar vrouwelijke woorden verwijs je altijd met:</a:t>
            </a:r>
          </a:p>
          <a:p>
            <a:endParaRPr lang="nl-NL" sz="2400" dirty="0"/>
          </a:p>
          <a:p>
            <a:r>
              <a:rPr lang="nl-NL" sz="2400" dirty="0" smtClean="0"/>
              <a:t>zij</a:t>
            </a:r>
          </a:p>
          <a:p>
            <a:r>
              <a:rPr lang="nl-NL" sz="2400" dirty="0" smtClean="0"/>
              <a:t>ze</a:t>
            </a:r>
          </a:p>
          <a:p>
            <a:r>
              <a:rPr lang="nl-NL" sz="2400" dirty="0" smtClean="0"/>
              <a:t>haar</a:t>
            </a:r>
          </a:p>
          <a:p>
            <a:r>
              <a:rPr lang="nl-NL" sz="2400" dirty="0" smtClean="0"/>
              <a:t>deze</a:t>
            </a:r>
          </a:p>
          <a:p>
            <a:r>
              <a:rPr lang="nl-NL" sz="2400" dirty="0" smtClean="0"/>
              <a:t>die</a:t>
            </a:r>
          </a:p>
          <a:p>
            <a:endParaRPr lang="nl-NL" sz="2400" dirty="0"/>
          </a:p>
          <a:p>
            <a:pPr marL="0" indent="0">
              <a:buNone/>
            </a:pPr>
            <a:r>
              <a:rPr lang="nl-NL" sz="2400" dirty="0" smtClean="0"/>
              <a:t>Bijvoorbeeld: </a:t>
            </a:r>
            <a:r>
              <a:rPr lang="nl-NL" sz="2400" i="1" dirty="0" smtClean="0"/>
              <a:t>De </a:t>
            </a:r>
            <a:r>
              <a:rPr lang="nl-NL" sz="2400" i="1" dirty="0"/>
              <a:t>regering heeft haar standpunt herzien.</a:t>
            </a: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4108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NieuwNederlandsPowerPoint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NieuwNederlandsPowerPoint</Template>
  <TotalTime>43</TotalTime>
  <Words>118</Words>
  <Application>Microsoft Office PowerPoint</Application>
  <PresentationFormat>On-screen Show (4:3)</PresentationFormat>
  <Paragraphs>39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NieuwNederlandsPowerPoint</vt:lpstr>
      <vt:lpstr>Hoofdstuk 3  Taalverzorging</vt:lpstr>
      <vt:lpstr>Duidelijk mannelijk of vrouwelijk</vt:lpstr>
      <vt:lpstr>Abstracte woorden</vt:lpstr>
      <vt:lpstr>Verwijzen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1  Taalverzorging</dc:title>
  <dc:creator>Anouk de Kleijn</dc:creator>
  <cp:lastModifiedBy>corei3</cp:lastModifiedBy>
  <cp:revision>22</cp:revision>
  <dcterms:created xsi:type="dcterms:W3CDTF">2014-10-13T09:44:22Z</dcterms:created>
  <dcterms:modified xsi:type="dcterms:W3CDTF">2019-01-14T23:48:39Z</dcterms:modified>
</cp:coreProperties>
</file>