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8" r:id="rId3"/>
    <p:sldId id="305" r:id="rId4"/>
    <p:sldId id="307" r:id="rId5"/>
    <p:sldId id="269" r:id="rId6"/>
    <p:sldId id="306" r:id="rId7"/>
    <p:sldId id="288" r:id="rId8"/>
    <p:sldId id="309" r:id="rId9"/>
    <p:sldId id="311" r:id="rId10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6580" autoAdjust="0"/>
  </p:normalViewPr>
  <p:slideViewPr>
    <p:cSldViewPr>
      <p:cViewPr varScale="1">
        <p:scale>
          <a:sx n="47" d="100"/>
          <a:sy n="47" d="100"/>
        </p:scale>
        <p:origin x="1373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5A62-75DC-4463-B387-F437D5D759D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761-118B-402B-B026-90BD92357B2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761-118B-402B-B026-90BD92357B2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509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dirty="0" smtClean="0"/>
          </a:p>
        </p:txBody>
      </p:sp>
      <p:sp>
        <p:nvSpPr>
          <p:cNvPr id="18436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6D4397-0287-4FF1-840C-FC900FF0F846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51963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741315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16884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46862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66090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455743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735283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4196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79EC-DA7B-4021-B4D2-9C5B77773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2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C4563-97CE-4367-A98A-AE6DD5DF15F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D707-218E-4CB7-8AC8-AC4945140C6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7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A90EC-C7E3-4D21-A06C-173A6897FA0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1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0DB7-B2B8-4F54-B790-EF92DAC2A20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6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D6C3-7A30-457C-A3E9-667E06EF4E1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25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1382-7272-45FD-82AD-115C14F448C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9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BFEF4-63B5-4058-A48E-E027B402562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3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268A-827C-4B38-ABB4-E4AAF75DBD3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08575-E3A8-41F6-9CF8-98BCC3D2EA4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0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33E36-CDBD-456F-B1BB-26E49D2C859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7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3FEBB2-71F0-4C51-BC40-B1A47C9D55E0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755650" y="6550025"/>
            <a:ext cx="80645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>
                <a:solidFill>
                  <a:srgbClr val="A6A6A6"/>
                </a:solidFill>
                <a:cs typeface="Arial" charset="0"/>
              </a:rPr>
              <a:t>©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Noordhoff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Uitgevers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bv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smtClean="0">
                <a:solidFill>
                  <a:srgbClr val="A6A6A6"/>
                </a:solidFill>
                <a:cs typeface="Arial" charset="0"/>
              </a:rPr>
              <a:t>2015                                                                                   4gt		2F </a:t>
            </a:r>
            <a:endParaRPr lang="nl-NL" sz="1200" dirty="0">
              <a:solidFill>
                <a:srgbClr val="A6A6A6"/>
              </a:solidFill>
              <a:latin typeface="Calibri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>Hoofdstuk 2</a:t>
            </a:r>
            <a:br>
              <a:rPr lang="nl-NL" sz="36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Taalverzorging</a:t>
            </a:r>
            <a:endParaRPr lang="nl-NL" sz="36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696200" cy="1470025"/>
          </a:xfrm>
          <a:noFill/>
          <a:ln/>
        </p:spPr>
        <p:txBody>
          <a:bodyPr/>
          <a:lstStyle/>
          <a:p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Werkwoordspelling: zinnen met </a:t>
            </a:r>
            <a:b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meerdere persoonsvormen</a:t>
            </a:r>
            <a:endParaRPr lang="nl-NL" sz="32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Meerdere persoonsvormen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3434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nl-NL" sz="2400" dirty="0" smtClean="0">
                <a:latin typeface="Calibri" pitchFamily="34" charset="0"/>
              </a:rPr>
              <a:t>Een zin met meer dan een persoonsvorm is een samengestelde zin.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nl-NL" sz="2400" dirty="0" smtClean="0">
              <a:latin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nl-NL" sz="2400" dirty="0" smtClean="0">
                <a:latin typeface="Calibri" pitchFamily="34" charset="0"/>
              </a:rPr>
              <a:t>Zet de zin in een andere tijd. De </a:t>
            </a:r>
            <a:r>
              <a:rPr lang="nl-NL" sz="2400" b="1" dirty="0" smtClean="0">
                <a:latin typeface="Calibri" pitchFamily="34" charset="0"/>
              </a:rPr>
              <a:t>werkwoorden</a:t>
            </a:r>
            <a:r>
              <a:rPr lang="nl-NL" sz="2400" dirty="0" smtClean="0">
                <a:latin typeface="Calibri" pitchFamily="34" charset="0"/>
              </a:rPr>
              <a:t> die van tijd veranderen, zijn de </a:t>
            </a:r>
            <a:r>
              <a:rPr lang="nl-NL" sz="2400" b="1" dirty="0" smtClean="0">
                <a:latin typeface="Calibri" pitchFamily="34" charset="0"/>
              </a:rPr>
              <a:t>persoonsvormen</a:t>
            </a:r>
            <a:r>
              <a:rPr lang="nl-NL" sz="2400" dirty="0" smtClean="0">
                <a:latin typeface="Calibri" pitchFamily="34" charset="0"/>
              </a:rPr>
              <a:t>.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>
              <a:buNone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 eaLnBrk="1" hangingPunct="1">
              <a:buNone/>
              <a:defRPr/>
            </a:pPr>
            <a:endParaRPr lang="nl-NL" sz="2400" i="1" dirty="0" smtClean="0">
              <a:latin typeface="Calibri" pitchFamily="34" charset="0"/>
            </a:endParaRPr>
          </a:p>
        </p:txBody>
      </p:sp>
      <p:pic>
        <p:nvPicPr>
          <p:cNvPr id="9220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07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Zet de zin in een andere tijd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Bij het </a:t>
            </a:r>
            <a:r>
              <a:rPr lang="nl-NL" sz="9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ingaan van de bocht belandt de autocoureur met zijn wagen in de grindbak en glijdt </a:t>
            </a:r>
            <a:r>
              <a:rPr lang="nl-NL" sz="9600" dirty="0" smtClean="0">
                <a:latin typeface="Calibri" panose="020F0502020204030204" pitchFamily="34" charset="0"/>
              </a:rPr>
              <a:t>tegen de vangrail.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Bij het ingaan van de bocht </a:t>
            </a:r>
            <a:r>
              <a:rPr lang="nl-NL" sz="9600" dirty="0"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                  de autocoureur met zijn wagen in de grindbak en </a:t>
            </a:r>
            <a:r>
              <a:rPr lang="nl-NL" sz="9600" dirty="0"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          tegen de vangrail.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Persoonsvormen: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belandt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glijdt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3962400" y="2895600"/>
            <a:ext cx="137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belandde  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3581400" y="3200400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gleed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4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Zet de zin in een andere tijd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Omdat er blaren op mijn hiel zaten, ging het wandelen mij een stuk moeilijker af.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Omdat er blaren op mijn hiel	</a:t>
            </a:r>
            <a:r>
              <a:rPr lang="nl-NL" sz="9600" dirty="0"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         ,            het wandelen mij een stuk moeilijker af.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Persoonsvormen: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zaten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g</a:t>
            </a:r>
            <a:r>
              <a:rPr lang="nl-NL" sz="9600" dirty="0" smtClean="0">
                <a:latin typeface="Calibri" panose="020F0502020204030204" pitchFamily="34" charset="0"/>
              </a:rPr>
              <a:t>ing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114800" y="2895600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zitten 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5029200" y="2895600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gaat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2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Wat zijn de persoonsvormen en wat is het onderwerp?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 hardloopster komt als eerste over de finish en verovert daarmee haar tweede gouden medaille op het WK atletiek.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hardloopster </a:t>
            </a:r>
            <a:r>
              <a:rPr lang="nl-NL" sz="9600" dirty="0"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             als eerste over de finish en </a:t>
            </a:r>
            <a:r>
              <a:rPr lang="nl-NL" sz="9600" dirty="0">
                <a:latin typeface="Calibri" panose="020F0502020204030204" pitchFamily="34" charset="0"/>
              </a:rPr>
              <a:t/>
            </a:r>
            <a:br>
              <a:rPr lang="nl-NL" sz="9600" dirty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daarmee haar tweede gouden medaille op het WK atletiek.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Persoonsvormen: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komt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verovert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Onderwerp: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hardloopster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2667000" y="2895600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</a:t>
            </a:r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wam 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6934200" y="28956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veroverde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2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Wat zijn de persoonsvormen en wat zijn de onderwerpen?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Doordat de shorttracker tijdens een inhaalpoging zijn concurrent raakt, wordt hij gediskwalificeerd.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Doordat de shorttracker tijdens een inhaalpoging zijn concurrent </a:t>
            </a:r>
            <a:br>
              <a:rPr lang="nl-NL" sz="9600" dirty="0" smtClean="0">
                <a:latin typeface="Calibri" panose="020F0502020204030204" pitchFamily="34" charset="0"/>
              </a:rPr>
            </a:br>
            <a:r>
              <a:rPr lang="nl-NL" sz="9600" dirty="0" smtClean="0">
                <a:latin typeface="Calibri" panose="020F0502020204030204" pitchFamily="34" charset="0"/>
              </a:rPr>
              <a:t>            , </a:t>
            </a:r>
            <a:r>
              <a:rPr lang="nl-NL" sz="9600" dirty="0"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          hij gediskwalificeerd.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Persoonsvormen: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r</a:t>
            </a:r>
            <a:r>
              <a:rPr lang="nl-NL" sz="9600" dirty="0" smtClean="0">
                <a:latin typeface="Calibri" panose="020F0502020204030204" pitchFamily="34" charset="0"/>
              </a:rPr>
              <a:t>aakt</a:t>
            </a: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w</a:t>
            </a:r>
            <a:r>
              <a:rPr lang="nl-NL" sz="9600" dirty="0" smtClean="0">
                <a:latin typeface="Calibri" panose="020F0502020204030204" pitchFamily="34" charset="0"/>
              </a:rPr>
              <a:t>ordt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Onderwerpen: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s</a:t>
            </a:r>
            <a:r>
              <a:rPr lang="nl-NL" sz="9600" dirty="0" smtClean="0">
                <a:latin typeface="Calibri" panose="020F0502020204030204" pitchFamily="34" charset="0"/>
              </a:rPr>
              <a:t>horttracker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anose="020F0502020204030204" pitchFamily="34" charset="0"/>
              </a:rPr>
              <a:t>h</a:t>
            </a:r>
            <a:r>
              <a:rPr lang="nl-NL" sz="9600" dirty="0" smtClean="0">
                <a:latin typeface="Calibri" panose="020F0502020204030204" pitchFamily="34" charset="0"/>
              </a:rPr>
              <a:t>ij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1447800" y="3200400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werd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457200" y="3200400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raakte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2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Wat is de juiste spelling?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34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Het afgelopen seizoen (kampen) de volleybalploeg met veel blessures, waardoor er regelmatig gebruik (worden) (maken) van spelers uit andere teams. </a:t>
            </a: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Het afgelopen seizoen 	    de volleybalploeg met veel blessures, waardoor er regelmatig gebruik                               van spelers uit andere teams.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3352800" y="2971800"/>
            <a:ext cx="11445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</a:t>
            </a:r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ampte 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6629400" y="32766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gemaakt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5791200" y="3276600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werd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87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Wat is de juiste spelling?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600" i="1" dirty="0" smtClean="0">
                <a:latin typeface="Calibri" panose="020F0502020204030204" pitchFamily="34" charset="0"/>
              </a:rPr>
              <a:t>(pv = </a:t>
            </a:r>
            <a:r>
              <a:rPr lang="nl-NL" sz="2600" i="1" dirty="0" err="1" smtClean="0">
                <a:latin typeface="Calibri" panose="020F0502020204030204" pitchFamily="34" charset="0"/>
              </a:rPr>
              <a:t>tt</a:t>
            </a:r>
            <a:r>
              <a:rPr lang="nl-NL" sz="2600" i="1" dirty="0" smtClean="0">
                <a:latin typeface="Calibri" panose="020F0502020204030204" pitchFamily="34" charset="0"/>
              </a:rPr>
              <a:t>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600" dirty="0" smtClean="0">
                <a:latin typeface="Calibri" panose="020F0502020204030204" pitchFamily="34" charset="0"/>
              </a:rPr>
              <a:t>De aanvalster (worden) (hinderen), waardoor de scheidsrechter de Nederlandse hockeydames een strafcorner (toekennen).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600" dirty="0" smtClean="0">
                <a:latin typeface="Calibri" panose="020F0502020204030204" pitchFamily="34" charset="0"/>
              </a:rPr>
              <a:t>De aanvalster 	            	</a:t>
            </a:r>
            <a:r>
              <a:rPr lang="nl-NL" sz="2600" dirty="0">
                <a:latin typeface="Calibri" panose="020F0502020204030204" pitchFamily="34" charset="0"/>
              </a:rPr>
              <a:t> </a:t>
            </a:r>
            <a:r>
              <a:rPr lang="nl-NL" sz="2600" dirty="0" smtClean="0">
                <a:latin typeface="Calibri" panose="020F0502020204030204" pitchFamily="34" charset="0"/>
              </a:rPr>
              <a:t>                  , waardoor de scheidsrechter de Nederlandse hockeydames een strafcorner                . </a:t>
            </a:r>
            <a:r>
              <a:rPr lang="nl-NL" sz="2600" i="1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2209800" y="2819400"/>
            <a:ext cx="11445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wordt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5867400" y="3124200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toekent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124200" y="2819400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gehinderd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79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Wat is de juiste spelling?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i="1" dirty="0" smtClean="0">
                <a:latin typeface="Calibri" panose="020F0502020204030204" pitchFamily="34" charset="0"/>
              </a:rPr>
              <a:t>(pv = </a:t>
            </a:r>
            <a:r>
              <a:rPr lang="nl-NL" sz="2400" i="1" dirty="0" err="1">
                <a:latin typeface="Calibri" panose="020F0502020204030204" pitchFamily="34" charset="0"/>
              </a:rPr>
              <a:t>v</a:t>
            </a:r>
            <a:r>
              <a:rPr lang="nl-NL" sz="2400" i="1" dirty="0" err="1" smtClean="0">
                <a:latin typeface="Calibri" panose="020F0502020204030204" pitchFamily="34" charset="0"/>
              </a:rPr>
              <a:t>t</a:t>
            </a:r>
            <a:r>
              <a:rPr lang="nl-NL" sz="2400" i="1" dirty="0" smtClean="0">
                <a:latin typeface="Calibri" panose="020F0502020204030204" pitchFamily="34" charset="0"/>
              </a:rPr>
              <a:t>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dirty="0" smtClean="0">
                <a:latin typeface="Calibri" panose="020F0502020204030204" pitchFamily="34" charset="0"/>
              </a:rPr>
              <a:t>Na de derde dubbele fout op rij (slaan) hij zijn tennisracket kapot en (sloffen) daarna naar zijn tas om een nieuwe te (pakken).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dirty="0" smtClean="0">
                <a:latin typeface="Calibri" panose="020F0502020204030204" pitchFamily="34" charset="0"/>
              </a:rPr>
              <a:t>Na de derde dubbele fout op rij 	   hij zijn tennisracket kapot en 	    daarna naar zijn tas om een nieuwe te               </a:t>
            </a:r>
            <a:r>
              <a:rPr lang="nl-NL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nl-NL" sz="2400" dirty="0" smtClean="0">
                <a:latin typeface="Calibri" panose="020F0502020204030204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4495800" y="3048000"/>
            <a:ext cx="839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sloeg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838200" y="3352800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slofte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6477000" y="3352800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pakken</a:t>
            </a:r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56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2423</TotalTime>
  <Words>352</Words>
  <Application>Microsoft Office PowerPoint</Application>
  <PresentationFormat>On-screen Show (4:3)</PresentationFormat>
  <Paragraphs>174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Standaardontwerp</vt:lpstr>
      <vt:lpstr>Werkwoordspelling: zinnen met  meerdere persoonsvormen</vt:lpstr>
      <vt:lpstr>Meerdere persoonsvormen</vt:lpstr>
      <vt:lpstr>Zet de zin in een andere tijd</vt:lpstr>
      <vt:lpstr>Zet de zin in een andere tijd</vt:lpstr>
      <vt:lpstr>Wat zijn de persoonsvormen en wat is het onderwerp?</vt:lpstr>
      <vt:lpstr>Wat zijn de persoonsvormen en wat zijn de onderwerpen?</vt:lpstr>
      <vt:lpstr>0 Wat is de juiste spelling?</vt:lpstr>
      <vt:lpstr>0 Wat is de juiste spelling?</vt:lpstr>
      <vt:lpstr>0 Wat is de juiste spelling?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Raoul</dc:creator>
  <cp:lastModifiedBy>corei3</cp:lastModifiedBy>
  <cp:revision>150</cp:revision>
  <cp:lastPrinted>1601-01-01T00:00:00Z</cp:lastPrinted>
  <dcterms:created xsi:type="dcterms:W3CDTF">1601-01-01T00:00:00Z</dcterms:created>
  <dcterms:modified xsi:type="dcterms:W3CDTF">2019-01-14T23:42:37Z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