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62" r:id="rId5"/>
    <p:sldId id="259" r:id="rId6"/>
    <p:sldId id="261" r:id="rId7"/>
    <p:sldId id="263" r:id="rId8"/>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3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302695-DA09-8E41-95E1-B04D8807AEB0}" type="datetimeFigureOut">
              <a:rPr lang="nl-NL" smtClean="0"/>
              <a:pPr/>
              <a:t>14-1-2019</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B1C829-1E22-BC4F-B9C9-5504A348B455}" type="slidenum">
              <a:rPr lang="nl-NL" smtClean="0"/>
              <a:pPr/>
              <a:t>‹#›</a:t>
            </a:fld>
            <a:endParaRPr lang="nl-NL"/>
          </a:p>
        </p:txBody>
      </p:sp>
    </p:spTree>
    <p:extLst>
      <p:ext uri="{BB962C8B-B14F-4D97-AF65-F5344CB8AC3E}">
        <p14:creationId xmlns:p14="http://schemas.microsoft.com/office/powerpoint/2010/main" val="51441171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E7B1C829-1E22-BC4F-B9C9-5504A348B455}" type="slidenum">
              <a:rPr lang="nl-NL" smtClean="0"/>
              <a:pPr/>
              <a:t>1</a:t>
            </a:fld>
            <a:endParaRPr lang="nl-NL"/>
          </a:p>
        </p:txBody>
      </p:sp>
    </p:spTree>
    <p:extLst>
      <p:ext uri="{BB962C8B-B14F-4D97-AF65-F5344CB8AC3E}">
        <p14:creationId xmlns:p14="http://schemas.microsoft.com/office/powerpoint/2010/main" val="2034014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US" baseline="0" dirty="0" smtClean="0"/>
          </a:p>
        </p:txBody>
      </p:sp>
      <p:sp>
        <p:nvSpPr>
          <p:cNvPr id="4" name="Tijdelijke aanduiding voor dianummer 3"/>
          <p:cNvSpPr>
            <a:spLocks noGrp="1"/>
          </p:cNvSpPr>
          <p:nvPr>
            <p:ph type="sldNum" sz="quarter" idx="10"/>
          </p:nvPr>
        </p:nvSpPr>
        <p:spPr/>
        <p:txBody>
          <a:bodyPr/>
          <a:lstStyle/>
          <a:p>
            <a:fld id="{E7B1C829-1E22-BC4F-B9C9-5504A348B455}" type="slidenum">
              <a:rPr lang="nl-NL" smtClean="0"/>
              <a:pPr/>
              <a:t>2</a:t>
            </a:fld>
            <a:endParaRPr lang="nl-NL"/>
          </a:p>
        </p:txBody>
      </p:sp>
    </p:spTree>
    <p:extLst>
      <p:ext uri="{BB962C8B-B14F-4D97-AF65-F5344CB8AC3E}">
        <p14:creationId xmlns:p14="http://schemas.microsoft.com/office/powerpoint/2010/main" val="17540879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E7B1C829-1E22-BC4F-B9C9-5504A348B455}" type="slidenum">
              <a:rPr lang="nl-NL" smtClean="0"/>
              <a:pPr/>
              <a:t>3</a:t>
            </a:fld>
            <a:endParaRPr lang="nl-NL"/>
          </a:p>
        </p:txBody>
      </p:sp>
    </p:spTree>
    <p:extLst>
      <p:ext uri="{BB962C8B-B14F-4D97-AF65-F5344CB8AC3E}">
        <p14:creationId xmlns:p14="http://schemas.microsoft.com/office/powerpoint/2010/main" val="30198233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E7B1C829-1E22-BC4F-B9C9-5504A348B455}" type="slidenum">
              <a:rPr lang="nl-NL" smtClean="0"/>
              <a:pPr/>
              <a:t>5</a:t>
            </a:fld>
            <a:endParaRPr lang="nl-NL"/>
          </a:p>
        </p:txBody>
      </p:sp>
    </p:spTree>
    <p:extLst>
      <p:ext uri="{BB962C8B-B14F-4D97-AF65-F5344CB8AC3E}">
        <p14:creationId xmlns:p14="http://schemas.microsoft.com/office/powerpoint/2010/main" val="19722987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E7B1C829-1E22-BC4F-B9C9-5504A348B455}" type="slidenum">
              <a:rPr lang="nl-NL" smtClean="0"/>
              <a:pPr/>
              <a:t>6</a:t>
            </a:fld>
            <a:endParaRPr lang="nl-NL"/>
          </a:p>
        </p:txBody>
      </p:sp>
    </p:spTree>
    <p:extLst>
      <p:ext uri="{BB962C8B-B14F-4D97-AF65-F5344CB8AC3E}">
        <p14:creationId xmlns:p14="http://schemas.microsoft.com/office/powerpoint/2010/main" val="35263576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7E12123C-AC83-49A7-8C60-F80483F31D3C}" type="datetimeFigureOut">
              <a:rPr lang="nl-NL" smtClean="0"/>
              <a:pPr/>
              <a:t>14-1-2019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2830540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E12123C-AC83-49A7-8C60-F80483F31D3C}" type="datetimeFigureOut">
              <a:rPr lang="nl-NL" smtClean="0"/>
              <a:pPr/>
              <a:t>14-1-2019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393378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E12123C-AC83-49A7-8C60-F80483F31D3C}" type="datetimeFigureOut">
              <a:rPr lang="nl-NL" smtClean="0"/>
              <a:pPr/>
              <a:t>14-1-2019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2715417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E12123C-AC83-49A7-8C60-F80483F31D3C}" type="datetimeFigureOut">
              <a:rPr lang="nl-NL" smtClean="0"/>
              <a:pPr/>
              <a:t>14-1-2019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832008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7E12123C-AC83-49A7-8C60-F80483F31D3C}" type="datetimeFigureOut">
              <a:rPr lang="nl-NL" smtClean="0"/>
              <a:pPr/>
              <a:t>14-1-2019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2412798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7E12123C-AC83-49A7-8C60-F80483F31D3C}" type="datetimeFigureOut">
              <a:rPr lang="nl-NL" smtClean="0"/>
              <a:pPr/>
              <a:t>14-1-2019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1072743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7E12123C-AC83-49A7-8C60-F80483F31D3C}" type="datetimeFigureOut">
              <a:rPr lang="nl-NL" smtClean="0"/>
              <a:pPr/>
              <a:t>14-1-2019</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2839487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7E12123C-AC83-49A7-8C60-F80483F31D3C}" type="datetimeFigureOut">
              <a:rPr lang="nl-NL" smtClean="0"/>
              <a:pPr/>
              <a:t>14-1-2019</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1725367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7E12123C-AC83-49A7-8C60-F80483F31D3C}" type="datetimeFigureOut">
              <a:rPr lang="nl-NL" smtClean="0"/>
              <a:pPr/>
              <a:t>14-1-2019</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694147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7E12123C-AC83-49A7-8C60-F80483F31D3C}" type="datetimeFigureOut">
              <a:rPr lang="nl-NL" smtClean="0"/>
              <a:pPr/>
              <a:t>14-1-2019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2989678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7E12123C-AC83-49A7-8C60-F80483F31D3C}" type="datetimeFigureOut">
              <a:rPr lang="nl-NL" smtClean="0"/>
              <a:pPr/>
              <a:t>14-1-2019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4152401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12123C-AC83-49A7-8C60-F80483F31D3C}" type="datetimeFigureOut">
              <a:rPr lang="nl-NL" smtClean="0"/>
              <a:pPr/>
              <a:t>14-1-2019</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C0945D-BE52-4E84-A383-DB756F00DFF9}" type="slidenum">
              <a:rPr lang="nl-NL" smtClean="0"/>
              <a:pPr/>
              <a:t>‹#›</a:t>
            </a:fld>
            <a:endParaRPr lang="nl-NL"/>
          </a:p>
        </p:txBody>
      </p:sp>
    </p:spTree>
    <p:extLst>
      <p:ext uri="{BB962C8B-B14F-4D97-AF65-F5344CB8AC3E}">
        <p14:creationId xmlns:p14="http://schemas.microsoft.com/office/powerpoint/2010/main" val="17169870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2856"/>
            <a:ext cx="7772400" cy="1470025"/>
          </a:xfrm>
        </p:spPr>
        <p:txBody>
          <a:bodyPr>
            <a:normAutofit/>
          </a:bodyPr>
          <a:lstStyle/>
          <a:p>
            <a:r>
              <a:rPr lang="nl-NL" sz="3600" b="1" dirty="0" smtClean="0"/>
              <a:t>Hoofdstuk 5 </a:t>
            </a:r>
            <a:br>
              <a:rPr lang="nl-NL" sz="3600" b="1" dirty="0" smtClean="0"/>
            </a:br>
            <a:r>
              <a:rPr lang="nl-NL" sz="3600" b="1" dirty="0" smtClean="0"/>
              <a:t>Taalverzorging</a:t>
            </a:r>
            <a:endParaRPr lang="nl-NL" sz="3600" b="1" dirty="0"/>
          </a:p>
        </p:txBody>
      </p:sp>
      <p:sp>
        <p:nvSpPr>
          <p:cNvPr id="3" name="Ondertitel 2"/>
          <p:cNvSpPr>
            <a:spLocks noGrp="1"/>
          </p:cNvSpPr>
          <p:nvPr>
            <p:ph type="subTitle" idx="1"/>
          </p:nvPr>
        </p:nvSpPr>
        <p:spPr/>
        <p:txBody>
          <a:bodyPr>
            <a:normAutofit/>
          </a:bodyPr>
          <a:lstStyle/>
          <a:p>
            <a:r>
              <a:rPr lang="nl-NL" dirty="0" smtClean="0">
                <a:solidFill>
                  <a:schemeClr val="bg1">
                    <a:lumMod val="75000"/>
                  </a:schemeClr>
                </a:solidFill>
              </a:rPr>
              <a:t>Spelling: spellingcontrole</a:t>
            </a:r>
            <a:endParaRPr lang="nl-NL" dirty="0">
              <a:solidFill>
                <a:schemeClr val="bg1">
                  <a:lumMod val="75000"/>
                </a:schemeClr>
              </a:solidFill>
            </a:endParaRPr>
          </a:p>
        </p:txBody>
      </p:sp>
      <p:pic>
        <p:nvPicPr>
          <p:cNvPr id="4" name="Picture 7" descr="Topbanner-methodeportal-N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jdelijke aanduiding voor voettekst 4"/>
          <p:cNvSpPr>
            <a:spLocks noGrp="1"/>
          </p:cNvSpPr>
          <p:nvPr>
            <p:ph type="ftr" sz="quarter" idx="11"/>
          </p:nvPr>
        </p:nvSpPr>
        <p:spPr>
          <a:xfrm>
            <a:off x="683568" y="6356350"/>
            <a:ext cx="7200800" cy="365125"/>
          </a:xfrm>
        </p:spPr>
        <p:txBody>
          <a:bodyPr/>
          <a:lstStyle/>
          <a:p>
            <a:pPr algn="l"/>
            <a:r>
              <a:rPr lang="nl-NL" dirty="0" smtClean="0">
                <a:solidFill>
                  <a:schemeClr val="bg1">
                    <a:lumMod val="75000"/>
                  </a:schemeClr>
                </a:solidFill>
              </a:rPr>
              <a:t>© Noordhoff Uitgevers bv 2015 			4gt		 1F</a:t>
            </a:r>
            <a:endParaRPr lang="nl-NL" dirty="0">
              <a:solidFill>
                <a:schemeClr val="bg1">
                  <a:lumMod val="75000"/>
                </a:schemeClr>
              </a:solidFill>
            </a:endParaRPr>
          </a:p>
        </p:txBody>
      </p:sp>
    </p:spTree>
    <p:extLst>
      <p:ext uri="{BB962C8B-B14F-4D97-AF65-F5344CB8AC3E}">
        <p14:creationId xmlns:p14="http://schemas.microsoft.com/office/powerpoint/2010/main" val="10470926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nl-NL" sz="3000" b="1" dirty="0" smtClean="0"/>
              <a:t>Inhoud</a:t>
            </a:r>
            <a:endParaRPr lang="nl-NL" sz="3000" b="1" dirty="0"/>
          </a:p>
        </p:txBody>
      </p:sp>
      <p:sp>
        <p:nvSpPr>
          <p:cNvPr id="3" name="Tijdelijke aanduiding voor inhoud 2"/>
          <p:cNvSpPr>
            <a:spLocks noGrp="1"/>
          </p:cNvSpPr>
          <p:nvPr>
            <p:ph idx="1"/>
          </p:nvPr>
        </p:nvSpPr>
        <p:spPr/>
        <p:txBody>
          <a:bodyPr>
            <a:normAutofit/>
          </a:bodyPr>
          <a:lstStyle/>
          <a:p>
            <a:endParaRPr lang="nl-NL" sz="2400" dirty="0" smtClean="0"/>
          </a:p>
          <a:p>
            <a:r>
              <a:rPr lang="nl-NL" sz="2400" dirty="0" smtClean="0"/>
              <a:t>Inleiding</a:t>
            </a:r>
          </a:p>
          <a:p>
            <a:endParaRPr lang="nl-NL" sz="2400" dirty="0"/>
          </a:p>
          <a:p>
            <a:r>
              <a:rPr lang="nl-NL" sz="2400" dirty="0" smtClean="0"/>
              <a:t>Wat controleert je spellingcontrole niet?</a:t>
            </a:r>
          </a:p>
          <a:p>
            <a:endParaRPr lang="nl-NL" sz="2400" dirty="0"/>
          </a:p>
          <a:p>
            <a:r>
              <a:rPr lang="nl-NL" sz="2400" dirty="0" smtClean="0"/>
              <a:t>Oefenen</a:t>
            </a:r>
          </a:p>
          <a:p>
            <a:endParaRPr lang="nl-NL" sz="2400" dirty="0"/>
          </a:p>
        </p:txBody>
      </p:sp>
      <p:pic>
        <p:nvPicPr>
          <p:cNvPr id="4" name="Picture 7" descr="Topbanner-methodeportal-N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755196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nl-NL" sz="3000" b="1" dirty="0" smtClean="0"/>
              <a:t>Inleiding</a:t>
            </a:r>
            <a:endParaRPr lang="nl-NL" sz="3000" b="1" dirty="0"/>
          </a:p>
        </p:txBody>
      </p:sp>
      <p:sp>
        <p:nvSpPr>
          <p:cNvPr id="3" name="Tijdelijke aanduiding voor inhoud 2"/>
          <p:cNvSpPr>
            <a:spLocks noGrp="1"/>
          </p:cNvSpPr>
          <p:nvPr>
            <p:ph idx="1"/>
          </p:nvPr>
        </p:nvSpPr>
        <p:spPr>
          <a:xfrm>
            <a:off x="457200" y="1340768"/>
            <a:ext cx="8435280" cy="5400600"/>
          </a:xfrm>
        </p:spPr>
        <p:txBody>
          <a:bodyPr>
            <a:noAutofit/>
          </a:bodyPr>
          <a:lstStyle/>
          <a:p>
            <a:pPr marL="0" indent="0">
              <a:buNone/>
            </a:pPr>
            <a:r>
              <a:rPr lang="nl-NL" sz="2400" dirty="0" smtClean="0"/>
              <a:t>De spellingcontrole op je computer is een handig hulpmiddel bij het schrijven van een tekst.</a:t>
            </a:r>
          </a:p>
          <a:p>
            <a:endParaRPr lang="nl-NL" sz="2400" dirty="0"/>
          </a:p>
          <a:p>
            <a:pPr marL="0" indent="0">
              <a:buNone/>
            </a:pPr>
            <a:r>
              <a:rPr lang="nl-NL" sz="2400" dirty="0" smtClean="0"/>
              <a:t>Maar…</a:t>
            </a:r>
          </a:p>
          <a:p>
            <a:endParaRPr lang="nl-NL" sz="2400" dirty="0"/>
          </a:p>
          <a:p>
            <a:pPr marL="0" indent="0">
              <a:buNone/>
            </a:pPr>
            <a:r>
              <a:rPr lang="nl-NL" sz="2400" dirty="0" smtClean="0"/>
              <a:t>Niet alle fouten worden gesignaleerd door de spellingcontrole.</a:t>
            </a:r>
          </a:p>
          <a:p>
            <a:endParaRPr lang="nl-NL" sz="2400" dirty="0"/>
          </a:p>
          <a:p>
            <a:pPr marL="0" indent="0">
              <a:buNone/>
            </a:pPr>
            <a:r>
              <a:rPr lang="nl-NL" sz="2400" dirty="0" smtClean="0"/>
              <a:t>Bovendien rekent de spellingcontrole een goed gespeld woord soms fout.</a:t>
            </a:r>
          </a:p>
          <a:p>
            <a:endParaRPr lang="nl-NL" sz="2400" dirty="0"/>
          </a:p>
          <a:p>
            <a:pPr marL="0" indent="0">
              <a:buNone/>
            </a:pPr>
            <a:r>
              <a:rPr lang="nl-NL" sz="2400" dirty="0" smtClean="0"/>
              <a:t>Het is daarom belangrijk dat je zelf je tekst op spelfouten kunt controleren!</a:t>
            </a:r>
            <a:endParaRPr lang="nl-NL" sz="2000" dirty="0"/>
          </a:p>
        </p:txBody>
      </p:sp>
      <p:pic>
        <p:nvPicPr>
          <p:cNvPr id="4" name="Picture 7" descr="Topbanner-methodeportal-N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33301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nl-NL" sz="3000" b="1" dirty="0"/>
              <a:t>Wat controleert je spellingcontrole niet?</a:t>
            </a:r>
          </a:p>
        </p:txBody>
      </p:sp>
      <p:sp>
        <p:nvSpPr>
          <p:cNvPr id="3" name="Tijdelijke aanduiding voor inhoud 2"/>
          <p:cNvSpPr>
            <a:spLocks noGrp="1"/>
          </p:cNvSpPr>
          <p:nvPr>
            <p:ph idx="1"/>
          </p:nvPr>
        </p:nvSpPr>
        <p:spPr/>
        <p:txBody>
          <a:bodyPr>
            <a:normAutofit/>
          </a:bodyPr>
          <a:lstStyle/>
          <a:p>
            <a:pPr marL="0" indent="0">
              <a:buNone/>
            </a:pPr>
            <a:r>
              <a:rPr lang="nl-NL" sz="2400" dirty="0"/>
              <a:t>De spellingcontrole van je computer geeft </a:t>
            </a:r>
            <a:r>
              <a:rPr lang="nl-NL" sz="2400" dirty="0" smtClean="0"/>
              <a:t>niet </a:t>
            </a:r>
            <a:r>
              <a:rPr lang="nl-NL" sz="2400" dirty="0"/>
              <a:t>(altijd) </a:t>
            </a:r>
            <a:r>
              <a:rPr lang="nl-NL" sz="2400" dirty="0" smtClean="0"/>
              <a:t>aan:</a:t>
            </a:r>
            <a:endParaRPr lang="nl-NL" sz="2400" dirty="0"/>
          </a:p>
          <a:p>
            <a:pPr lvl="1"/>
            <a:r>
              <a:rPr lang="nl-NL" sz="2400" dirty="0"/>
              <a:t>dat je een hoofdletter moet gebruiken</a:t>
            </a:r>
            <a:r>
              <a:rPr lang="nl-NL" sz="2400" dirty="0" smtClean="0"/>
              <a:t>;</a:t>
            </a:r>
          </a:p>
          <a:p>
            <a:pPr marL="457200" lvl="1" indent="0">
              <a:buNone/>
            </a:pPr>
            <a:r>
              <a:rPr lang="nl-NL" sz="2400" dirty="0"/>
              <a:t>	</a:t>
            </a:r>
            <a:r>
              <a:rPr lang="nl-NL" sz="2400" i="1" dirty="0" smtClean="0"/>
              <a:t>Die winkel zit in de </a:t>
            </a:r>
            <a:r>
              <a:rPr lang="nl-NL" sz="2400" i="1" u="sng" dirty="0" smtClean="0"/>
              <a:t>h</a:t>
            </a:r>
            <a:r>
              <a:rPr lang="nl-NL" sz="2400" i="1" dirty="0" smtClean="0"/>
              <a:t>oofdstraat. </a:t>
            </a:r>
            <a:r>
              <a:rPr lang="nl-NL" sz="2400" dirty="0" smtClean="0"/>
              <a:t> </a:t>
            </a:r>
            <a:endParaRPr lang="nl-NL" sz="2400" dirty="0"/>
          </a:p>
          <a:p>
            <a:pPr lvl="1"/>
            <a:r>
              <a:rPr lang="nl-NL" sz="2400" dirty="0"/>
              <a:t>dat je woorden aan elkaar moet schrijven</a:t>
            </a:r>
            <a:r>
              <a:rPr lang="nl-NL" sz="2400" dirty="0" smtClean="0"/>
              <a:t>;</a:t>
            </a:r>
          </a:p>
          <a:p>
            <a:pPr marL="457200" lvl="1" indent="0">
              <a:buNone/>
            </a:pPr>
            <a:r>
              <a:rPr lang="nl-NL" sz="2400" dirty="0"/>
              <a:t>	</a:t>
            </a:r>
            <a:r>
              <a:rPr lang="nl-NL" sz="2400" i="1" dirty="0" smtClean="0"/>
              <a:t>Bij dat kruispunt moet je altijd erg </a:t>
            </a:r>
            <a:r>
              <a:rPr lang="nl-NL" sz="2400" i="1" u="sng" dirty="0" smtClean="0"/>
              <a:t>op letten</a:t>
            </a:r>
            <a:r>
              <a:rPr lang="nl-NL" sz="2400" i="1" dirty="0" smtClean="0"/>
              <a:t>. </a:t>
            </a:r>
            <a:endParaRPr lang="nl-NL" sz="2000" dirty="0"/>
          </a:p>
          <a:p>
            <a:pPr lvl="1"/>
            <a:r>
              <a:rPr lang="nl-NL" sz="2400" dirty="0"/>
              <a:t>dat je een fout in de werkwoordspelling gemaakt hebt</a:t>
            </a:r>
            <a:r>
              <a:rPr lang="nl-NL" sz="2400" dirty="0" smtClean="0"/>
              <a:t>;</a:t>
            </a:r>
          </a:p>
          <a:p>
            <a:pPr marL="457200" lvl="1" indent="0">
              <a:buNone/>
            </a:pPr>
            <a:r>
              <a:rPr lang="nl-NL" sz="2400" dirty="0"/>
              <a:t>	</a:t>
            </a:r>
            <a:r>
              <a:rPr lang="nl-NL" sz="2400" i="1" dirty="0" smtClean="0"/>
              <a:t>Morgen </a:t>
            </a:r>
            <a:r>
              <a:rPr lang="nl-NL" sz="2400" i="1" u="sng" dirty="0" smtClean="0"/>
              <a:t>word</a:t>
            </a:r>
            <a:r>
              <a:rPr lang="nl-NL" sz="2400" i="1" dirty="0" smtClean="0"/>
              <a:t> het mooi weer. </a:t>
            </a:r>
            <a:endParaRPr lang="nl-NL" sz="2400" i="1" dirty="0"/>
          </a:p>
          <a:p>
            <a:pPr lvl="1"/>
            <a:r>
              <a:rPr lang="nl-NL" sz="2400" dirty="0"/>
              <a:t>dat je een (ander) leesteken moet gebruiken</a:t>
            </a:r>
            <a:r>
              <a:rPr lang="nl-NL" sz="2400" dirty="0" smtClean="0"/>
              <a:t>.</a:t>
            </a:r>
          </a:p>
          <a:p>
            <a:pPr marL="457200" lvl="1" indent="0">
              <a:buNone/>
            </a:pPr>
            <a:r>
              <a:rPr lang="nl-NL" sz="2400" dirty="0"/>
              <a:t>	</a:t>
            </a:r>
            <a:r>
              <a:rPr lang="nl-NL" sz="2400" i="1" dirty="0" smtClean="0"/>
              <a:t>Ik neem een krantenwijk _ omdat ik geld wil verdienen</a:t>
            </a:r>
            <a:r>
              <a:rPr lang="nl-NL" sz="2400" i="1" u="sng" dirty="0" smtClean="0"/>
              <a:t>?</a:t>
            </a:r>
            <a:r>
              <a:rPr lang="nl-NL" sz="2400" i="1" dirty="0" smtClean="0"/>
              <a:t> </a:t>
            </a:r>
            <a:endParaRPr lang="nl-NL" sz="2400" dirty="0"/>
          </a:p>
          <a:p>
            <a:endParaRPr lang="nl-NL" sz="2400" dirty="0"/>
          </a:p>
        </p:txBody>
      </p:sp>
      <p:pic>
        <p:nvPicPr>
          <p:cNvPr id="4" name="Picture 7" descr="Topbanner-methodeportal-N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51950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nl-NL" sz="3000" b="1" dirty="0" smtClean="0"/>
              <a:t>Controleer de tekst en verbeter de fouten</a:t>
            </a:r>
            <a:endParaRPr lang="nl-NL" sz="3000" b="1" dirty="0"/>
          </a:p>
        </p:txBody>
      </p:sp>
      <p:pic>
        <p:nvPicPr>
          <p:cNvPr id="4" name="Picture 7" descr="Topbanner-methodeportal-N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kstvak 4"/>
          <p:cNvSpPr txBox="1"/>
          <p:nvPr/>
        </p:nvSpPr>
        <p:spPr>
          <a:xfrm>
            <a:off x="755576" y="2399756"/>
            <a:ext cx="7920880" cy="1631216"/>
          </a:xfrm>
          <a:prstGeom prst="rect">
            <a:avLst/>
          </a:prstGeom>
          <a:noFill/>
          <a:ln>
            <a:solidFill>
              <a:schemeClr val="tx1"/>
            </a:solidFill>
          </a:ln>
        </p:spPr>
        <p:txBody>
          <a:bodyPr wrap="square" rtlCol="0">
            <a:spAutoFit/>
          </a:bodyPr>
          <a:lstStyle/>
          <a:p>
            <a:r>
              <a:rPr lang="nl-NL" sz="2000" dirty="0"/>
              <a:t>In ons dorp gebeurd zelden wat leuks. Daar door hangen we vaak wat rond op ons oude school plein. Laatst vroeg </a:t>
            </a:r>
            <a:r>
              <a:rPr lang="nl-NL" sz="2000" dirty="0" smtClean="0"/>
              <a:t>pieter </a:t>
            </a:r>
            <a:r>
              <a:rPr lang="nl-NL" sz="2000" dirty="0"/>
              <a:t>mij of ik zin had om mee te gaan naar zijn neef die in de stad woont? We dachten dat het daar veel leuker zou zijn maar dat viel tegen. Ik vindt het op ons schoolplein met </a:t>
            </a:r>
            <a:r>
              <a:rPr lang="nl-NL" sz="2000" dirty="0" smtClean="0"/>
              <a:t>onze vrienden </a:t>
            </a:r>
            <a:r>
              <a:rPr lang="nl-NL" sz="2000" dirty="0"/>
              <a:t>dan toch leuker. </a:t>
            </a:r>
          </a:p>
        </p:txBody>
      </p:sp>
      <p:sp>
        <p:nvSpPr>
          <p:cNvPr id="6" name="Tekstvak 5"/>
          <p:cNvSpPr txBox="1"/>
          <p:nvPr/>
        </p:nvSpPr>
        <p:spPr>
          <a:xfrm>
            <a:off x="899592" y="4869160"/>
            <a:ext cx="7632848" cy="369332"/>
          </a:xfrm>
          <a:prstGeom prst="rect">
            <a:avLst/>
          </a:prstGeom>
          <a:noFill/>
        </p:spPr>
        <p:txBody>
          <a:bodyPr wrap="square" rtlCol="0">
            <a:spAutoFit/>
          </a:bodyPr>
          <a:lstStyle/>
          <a:p>
            <a:r>
              <a:rPr lang="nl-NL" dirty="0" smtClean="0"/>
              <a:t> </a:t>
            </a:r>
            <a:endParaRPr lang="nl-NL" dirty="0"/>
          </a:p>
        </p:txBody>
      </p:sp>
      <p:sp>
        <p:nvSpPr>
          <p:cNvPr id="7" name="Tekstvak 6"/>
          <p:cNvSpPr txBox="1"/>
          <p:nvPr/>
        </p:nvSpPr>
        <p:spPr>
          <a:xfrm>
            <a:off x="755576" y="2399756"/>
            <a:ext cx="7920880" cy="1631216"/>
          </a:xfrm>
          <a:prstGeom prst="rect">
            <a:avLst/>
          </a:prstGeom>
          <a:noFill/>
          <a:ln>
            <a:solidFill>
              <a:schemeClr val="tx1"/>
            </a:solidFill>
          </a:ln>
        </p:spPr>
        <p:txBody>
          <a:bodyPr wrap="square" rtlCol="0">
            <a:spAutoFit/>
          </a:bodyPr>
          <a:lstStyle/>
          <a:p>
            <a:r>
              <a:rPr lang="nl-NL" sz="2000" dirty="0"/>
              <a:t>In ons dorp </a:t>
            </a:r>
            <a:r>
              <a:rPr lang="nl-NL" sz="2000" dirty="0">
                <a:solidFill>
                  <a:srgbClr val="FF0000"/>
                </a:solidFill>
              </a:rPr>
              <a:t>gebeurd</a:t>
            </a:r>
            <a:r>
              <a:rPr lang="nl-NL" sz="2000" dirty="0"/>
              <a:t> zelden wat leuks. </a:t>
            </a:r>
            <a:r>
              <a:rPr lang="nl-NL" sz="2000" dirty="0">
                <a:solidFill>
                  <a:srgbClr val="FF0000"/>
                </a:solidFill>
              </a:rPr>
              <a:t>Daar door</a:t>
            </a:r>
            <a:r>
              <a:rPr lang="nl-NL" sz="2000" dirty="0"/>
              <a:t> hangen we vaak wat rond op ons oude </a:t>
            </a:r>
            <a:r>
              <a:rPr lang="nl-NL" sz="2000" dirty="0">
                <a:solidFill>
                  <a:srgbClr val="FF0000"/>
                </a:solidFill>
              </a:rPr>
              <a:t>school plein</a:t>
            </a:r>
            <a:r>
              <a:rPr lang="nl-NL" sz="2000" dirty="0"/>
              <a:t>. Laatst vroeg </a:t>
            </a:r>
            <a:r>
              <a:rPr lang="nl-NL" sz="2000" dirty="0" smtClean="0">
                <a:solidFill>
                  <a:srgbClr val="FF0000"/>
                </a:solidFill>
              </a:rPr>
              <a:t>pieter</a:t>
            </a:r>
            <a:r>
              <a:rPr lang="nl-NL" sz="2000" dirty="0" smtClean="0"/>
              <a:t> </a:t>
            </a:r>
            <a:r>
              <a:rPr lang="nl-NL" sz="2000" dirty="0"/>
              <a:t>mij of ik zin had om mee te gaan naar zijn neef die in de stad woont</a:t>
            </a:r>
            <a:r>
              <a:rPr lang="nl-NL" sz="2000" dirty="0">
                <a:solidFill>
                  <a:srgbClr val="FF0000"/>
                </a:solidFill>
              </a:rPr>
              <a:t>?</a:t>
            </a:r>
            <a:r>
              <a:rPr lang="nl-NL" sz="2000" dirty="0"/>
              <a:t> We dachten dat het daar veel leuker zou </a:t>
            </a:r>
            <a:r>
              <a:rPr lang="nl-NL" sz="2000" dirty="0">
                <a:solidFill>
                  <a:srgbClr val="FF0000"/>
                </a:solidFill>
              </a:rPr>
              <a:t>zijn maar </a:t>
            </a:r>
            <a:r>
              <a:rPr lang="nl-NL" sz="2000" dirty="0"/>
              <a:t>dat viel tegen. Ik </a:t>
            </a:r>
            <a:r>
              <a:rPr lang="nl-NL" sz="2000" dirty="0">
                <a:solidFill>
                  <a:srgbClr val="FF0000"/>
                </a:solidFill>
              </a:rPr>
              <a:t>vindt</a:t>
            </a:r>
            <a:r>
              <a:rPr lang="nl-NL" sz="2000" dirty="0"/>
              <a:t> het op ons schoolplein met </a:t>
            </a:r>
            <a:r>
              <a:rPr lang="nl-NL" sz="2000" dirty="0" smtClean="0"/>
              <a:t>onze </a:t>
            </a:r>
            <a:r>
              <a:rPr lang="nl-NL" sz="2000" dirty="0"/>
              <a:t>vrienden dan toch leuker. </a:t>
            </a:r>
            <a:endParaRPr lang="nl-NL" dirty="0"/>
          </a:p>
        </p:txBody>
      </p:sp>
      <p:sp>
        <p:nvSpPr>
          <p:cNvPr id="8" name="Tekstvak 7"/>
          <p:cNvSpPr txBox="1"/>
          <p:nvPr/>
        </p:nvSpPr>
        <p:spPr>
          <a:xfrm>
            <a:off x="755576" y="4509120"/>
            <a:ext cx="7920880" cy="1631216"/>
          </a:xfrm>
          <a:prstGeom prst="rect">
            <a:avLst/>
          </a:prstGeom>
          <a:noFill/>
          <a:ln>
            <a:solidFill>
              <a:schemeClr val="tx1"/>
            </a:solidFill>
          </a:ln>
        </p:spPr>
        <p:txBody>
          <a:bodyPr wrap="square" rtlCol="0">
            <a:spAutoFit/>
          </a:bodyPr>
          <a:lstStyle/>
          <a:p>
            <a:r>
              <a:rPr lang="nl-NL" sz="2000" dirty="0"/>
              <a:t>In ons dorp </a:t>
            </a:r>
            <a:r>
              <a:rPr lang="nl-NL" sz="2000" dirty="0" smtClean="0">
                <a:solidFill>
                  <a:srgbClr val="00B050"/>
                </a:solidFill>
              </a:rPr>
              <a:t>gebeurt</a:t>
            </a:r>
            <a:r>
              <a:rPr lang="nl-NL" sz="2000" dirty="0" smtClean="0"/>
              <a:t> </a:t>
            </a:r>
            <a:r>
              <a:rPr lang="nl-NL" sz="2000" dirty="0"/>
              <a:t>zelden wat leuks. </a:t>
            </a:r>
            <a:r>
              <a:rPr lang="nl-NL" sz="2000" dirty="0" smtClean="0">
                <a:solidFill>
                  <a:srgbClr val="00B050"/>
                </a:solidFill>
              </a:rPr>
              <a:t>Daardoor</a:t>
            </a:r>
            <a:r>
              <a:rPr lang="nl-NL" sz="2000" dirty="0" smtClean="0"/>
              <a:t> </a:t>
            </a:r>
            <a:r>
              <a:rPr lang="nl-NL" sz="2000" dirty="0"/>
              <a:t>hangen we vaak wat rond op ons oude </a:t>
            </a:r>
            <a:r>
              <a:rPr lang="nl-NL" sz="2000" dirty="0" smtClean="0">
                <a:solidFill>
                  <a:srgbClr val="00B050"/>
                </a:solidFill>
              </a:rPr>
              <a:t>schoolplein</a:t>
            </a:r>
            <a:r>
              <a:rPr lang="nl-NL" sz="2000" dirty="0"/>
              <a:t>. Laatst vroeg </a:t>
            </a:r>
            <a:r>
              <a:rPr lang="nl-NL" sz="2000" dirty="0" smtClean="0">
                <a:solidFill>
                  <a:srgbClr val="00B050"/>
                </a:solidFill>
              </a:rPr>
              <a:t>Pieter</a:t>
            </a:r>
            <a:r>
              <a:rPr lang="nl-NL" sz="2000" dirty="0" smtClean="0"/>
              <a:t> </a:t>
            </a:r>
            <a:r>
              <a:rPr lang="nl-NL" sz="2000" dirty="0"/>
              <a:t>mij of ik zin had om mee te gaan naar zijn neef die in de stad </a:t>
            </a:r>
            <a:r>
              <a:rPr lang="nl-NL" sz="2000" dirty="0" smtClean="0"/>
              <a:t>woont</a:t>
            </a:r>
            <a:r>
              <a:rPr lang="nl-NL" sz="2000" dirty="0" smtClean="0">
                <a:solidFill>
                  <a:srgbClr val="00B050"/>
                </a:solidFill>
              </a:rPr>
              <a:t>. </a:t>
            </a:r>
            <a:r>
              <a:rPr lang="nl-NL" sz="2000" dirty="0"/>
              <a:t>We dachten dat het daar veel leuker zou </a:t>
            </a:r>
            <a:r>
              <a:rPr lang="nl-NL" sz="2000" dirty="0" smtClean="0"/>
              <a:t>zijn</a:t>
            </a:r>
            <a:r>
              <a:rPr lang="nl-NL" sz="2000" dirty="0" smtClean="0">
                <a:solidFill>
                  <a:srgbClr val="00B050"/>
                </a:solidFill>
              </a:rPr>
              <a:t>,</a:t>
            </a:r>
            <a:r>
              <a:rPr lang="nl-NL" sz="2000" dirty="0" smtClean="0"/>
              <a:t> </a:t>
            </a:r>
            <a:r>
              <a:rPr lang="nl-NL" sz="2000" dirty="0"/>
              <a:t>maar dat viel tegen. Ik </a:t>
            </a:r>
            <a:r>
              <a:rPr lang="nl-NL" sz="2000" dirty="0" smtClean="0">
                <a:solidFill>
                  <a:srgbClr val="00B050"/>
                </a:solidFill>
              </a:rPr>
              <a:t>vind</a:t>
            </a:r>
            <a:r>
              <a:rPr lang="nl-NL" sz="2000" dirty="0" smtClean="0"/>
              <a:t> </a:t>
            </a:r>
            <a:r>
              <a:rPr lang="nl-NL" sz="2000" dirty="0"/>
              <a:t>het op ons schoolplein met </a:t>
            </a:r>
            <a:r>
              <a:rPr lang="nl-NL" sz="2000" dirty="0" smtClean="0"/>
              <a:t>onze vrienden </a:t>
            </a:r>
            <a:r>
              <a:rPr lang="nl-NL" sz="2000" dirty="0"/>
              <a:t>dan toch leuker. </a:t>
            </a:r>
            <a:endParaRPr lang="nl-NL" dirty="0"/>
          </a:p>
        </p:txBody>
      </p:sp>
    </p:spTree>
    <p:extLst>
      <p:ext uri="{BB962C8B-B14F-4D97-AF65-F5344CB8AC3E}">
        <p14:creationId xmlns:p14="http://schemas.microsoft.com/office/powerpoint/2010/main" val="3974108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hidden"/>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en-US" sz="3000" b="1" dirty="0" err="1" smtClean="0"/>
              <a:t>Werkwoorden</a:t>
            </a:r>
            <a:r>
              <a:rPr lang="en-US" sz="3000" b="1" dirty="0" smtClean="0"/>
              <a:t> </a:t>
            </a:r>
            <a:r>
              <a:rPr lang="en-US" sz="3000" b="1" dirty="0" err="1" smtClean="0"/>
              <a:t>en</a:t>
            </a:r>
            <a:r>
              <a:rPr lang="en-US" sz="3000" b="1" dirty="0" smtClean="0"/>
              <a:t> </a:t>
            </a:r>
            <a:r>
              <a:rPr lang="en-US" sz="3000" b="1" dirty="0" err="1" smtClean="0"/>
              <a:t>spellingcontrole</a:t>
            </a:r>
            <a:endParaRPr lang="nl-NL" sz="3000" b="1" dirty="0"/>
          </a:p>
        </p:txBody>
      </p:sp>
      <p:sp>
        <p:nvSpPr>
          <p:cNvPr id="3" name="Tijdelijke aanduiding voor inhoud 2"/>
          <p:cNvSpPr>
            <a:spLocks noGrp="1"/>
          </p:cNvSpPr>
          <p:nvPr>
            <p:ph idx="1"/>
          </p:nvPr>
        </p:nvSpPr>
        <p:spPr/>
        <p:txBody>
          <a:bodyPr>
            <a:normAutofit/>
          </a:bodyPr>
          <a:lstStyle/>
          <a:p>
            <a:pPr marL="0" indent="0">
              <a:buNone/>
            </a:pPr>
            <a:r>
              <a:rPr lang="nl-NL" sz="2400" dirty="0" smtClean="0"/>
              <a:t>Waarom rekent de computer werkwoorden als ‘gebeurd’ en ‘vindt’ niet fout, terwijl ze onjuist gebruikt zijn?</a:t>
            </a:r>
          </a:p>
          <a:p>
            <a:endParaRPr lang="nl-NL" sz="2400" dirty="0"/>
          </a:p>
          <a:p>
            <a:pPr marL="0" indent="0">
              <a:buNone/>
            </a:pPr>
            <a:r>
              <a:rPr lang="nl-NL" sz="2400" dirty="0" smtClean="0">
                <a:sym typeface="Wingdings" panose="05000000000000000000" pitchFamily="2" charset="2"/>
              </a:rPr>
              <a:t> 	</a:t>
            </a:r>
            <a:r>
              <a:rPr lang="nl-NL" sz="2400" i="1" dirty="0" smtClean="0">
                <a:sym typeface="Wingdings" panose="05000000000000000000" pitchFamily="2" charset="2"/>
              </a:rPr>
              <a:t>Deze werkwoorden kunnen in een andere zin wel juist 	gespeld zijn (Het is gebeurd; Hij vindt…), maar de 	computer kijkt niet naar de betekenis die het werkwoord 	in de zin heeft.</a:t>
            </a:r>
            <a:endParaRPr lang="nl-NL" sz="2400" i="1" dirty="0"/>
          </a:p>
        </p:txBody>
      </p:sp>
      <p:pic>
        <p:nvPicPr>
          <p:cNvPr id="4" name="Picture 7" descr="Topbanner-methodeportal-N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7142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en-US" sz="3000" b="1" dirty="0" err="1" smtClean="0"/>
              <a:t>Zijn</a:t>
            </a:r>
            <a:r>
              <a:rPr lang="en-US" sz="3000" b="1" dirty="0" smtClean="0"/>
              <a:t> de </a:t>
            </a:r>
            <a:r>
              <a:rPr lang="en-US" sz="3000" b="1" dirty="0" err="1" smtClean="0"/>
              <a:t>zinnen</a:t>
            </a:r>
            <a:r>
              <a:rPr lang="en-US" sz="3000" b="1" dirty="0" smtClean="0"/>
              <a:t> </a:t>
            </a:r>
            <a:r>
              <a:rPr lang="en-US" sz="3000" b="1" dirty="0" err="1" smtClean="0"/>
              <a:t>juist</a:t>
            </a:r>
            <a:r>
              <a:rPr lang="en-US" sz="3000" b="1" dirty="0" smtClean="0"/>
              <a:t> of </a:t>
            </a:r>
            <a:r>
              <a:rPr lang="en-US" sz="3000" b="1" dirty="0" err="1" smtClean="0"/>
              <a:t>onjuist</a:t>
            </a:r>
            <a:r>
              <a:rPr lang="en-US" sz="3000" b="1" dirty="0" smtClean="0"/>
              <a:t>?</a:t>
            </a:r>
            <a:endParaRPr lang="nl-NL" sz="3000" b="1" dirty="0"/>
          </a:p>
        </p:txBody>
      </p:sp>
      <p:sp>
        <p:nvSpPr>
          <p:cNvPr id="3" name="Tijdelijke aanduiding voor inhoud 2"/>
          <p:cNvSpPr>
            <a:spLocks noGrp="1"/>
          </p:cNvSpPr>
          <p:nvPr>
            <p:ph idx="1"/>
          </p:nvPr>
        </p:nvSpPr>
        <p:spPr>
          <a:xfrm>
            <a:off x="457200" y="1600201"/>
            <a:ext cx="8229600" cy="892696"/>
          </a:xfrm>
        </p:spPr>
        <p:txBody>
          <a:bodyPr>
            <a:normAutofit/>
          </a:bodyPr>
          <a:lstStyle/>
          <a:p>
            <a:pPr marL="0" indent="0">
              <a:buNone/>
            </a:pPr>
            <a:r>
              <a:rPr lang="nl-NL" sz="2400" dirty="0" smtClean="0"/>
              <a:t>Onderstaande zinnen worden door de spellingcontrole goed gerekend. Zijn de zinnen juist of onjuist?</a:t>
            </a:r>
            <a:endParaRPr lang="nl-NL" sz="2400" dirty="0"/>
          </a:p>
        </p:txBody>
      </p:sp>
      <p:pic>
        <p:nvPicPr>
          <p:cNvPr id="4" name="Picture 7" descr="Topbanner-methodeportal-N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kstvak 4"/>
          <p:cNvSpPr txBox="1"/>
          <p:nvPr/>
        </p:nvSpPr>
        <p:spPr>
          <a:xfrm>
            <a:off x="539552" y="2797477"/>
            <a:ext cx="8352928" cy="830997"/>
          </a:xfrm>
          <a:prstGeom prst="rect">
            <a:avLst/>
          </a:prstGeom>
          <a:noFill/>
        </p:spPr>
        <p:txBody>
          <a:bodyPr wrap="square" rtlCol="0">
            <a:spAutoFit/>
          </a:bodyPr>
          <a:lstStyle/>
          <a:p>
            <a:r>
              <a:rPr lang="nl-NL" sz="2400" dirty="0" smtClean="0"/>
              <a:t>1. Pieter verteld altijd sterke verhalen maar volgens mij is er niks van waar. </a:t>
            </a:r>
            <a:endParaRPr lang="nl-NL" sz="2400" dirty="0"/>
          </a:p>
        </p:txBody>
      </p:sp>
      <p:sp>
        <p:nvSpPr>
          <p:cNvPr id="6" name="Tekstvak 5"/>
          <p:cNvSpPr txBox="1"/>
          <p:nvPr/>
        </p:nvSpPr>
        <p:spPr>
          <a:xfrm>
            <a:off x="539552" y="4149080"/>
            <a:ext cx="8604448" cy="461665"/>
          </a:xfrm>
          <a:prstGeom prst="rect">
            <a:avLst/>
          </a:prstGeom>
          <a:noFill/>
        </p:spPr>
        <p:txBody>
          <a:bodyPr wrap="square" rtlCol="0">
            <a:spAutoFit/>
          </a:bodyPr>
          <a:lstStyle/>
          <a:p>
            <a:r>
              <a:rPr lang="nl-NL" sz="2400" dirty="0" smtClean="0"/>
              <a:t>2. Meneer van Sloten heeft onze toets nog steeds niet na gekeken.</a:t>
            </a:r>
            <a:endParaRPr lang="nl-NL" sz="2400" dirty="0"/>
          </a:p>
        </p:txBody>
      </p:sp>
      <p:sp>
        <p:nvSpPr>
          <p:cNvPr id="7" name="Tekstvak 6"/>
          <p:cNvSpPr txBox="1"/>
          <p:nvPr/>
        </p:nvSpPr>
        <p:spPr>
          <a:xfrm>
            <a:off x="539552" y="5189419"/>
            <a:ext cx="7992888" cy="461665"/>
          </a:xfrm>
          <a:prstGeom prst="rect">
            <a:avLst/>
          </a:prstGeom>
          <a:noFill/>
        </p:spPr>
        <p:txBody>
          <a:bodyPr wrap="square" rtlCol="0">
            <a:spAutoFit/>
          </a:bodyPr>
          <a:lstStyle/>
          <a:p>
            <a:r>
              <a:rPr lang="nl-NL" sz="2400" dirty="0" smtClean="0"/>
              <a:t>3. Het wordt hoog tijd dat zei zich eens gaan gedragen!</a:t>
            </a:r>
            <a:endParaRPr lang="nl-NL" sz="2400" dirty="0"/>
          </a:p>
        </p:txBody>
      </p:sp>
      <p:sp>
        <p:nvSpPr>
          <p:cNvPr id="8" name="Tekstvak 7"/>
          <p:cNvSpPr txBox="1"/>
          <p:nvPr/>
        </p:nvSpPr>
        <p:spPr>
          <a:xfrm>
            <a:off x="539552" y="2797476"/>
            <a:ext cx="8352928" cy="830997"/>
          </a:xfrm>
          <a:prstGeom prst="rect">
            <a:avLst/>
          </a:prstGeom>
          <a:noFill/>
        </p:spPr>
        <p:txBody>
          <a:bodyPr wrap="square" rtlCol="0">
            <a:spAutoFit/>
          </a:bodyPr>
          <a:lstStyle/>
          <a:p>
            <a:r>
              <a:rPr lang="nl-NL" sz="2400" dirty="0">
                <a:solidFill>
                  <a:srgbClr val="FF0000"/>
                </a:solidFill>
              </a:rPr>
              <a:t>1. Pieter verteld altijd sterke verhalen maar volgens mij is er niks van waar. </a:t>
            </a:r>
            <a:endParaRPr lang="nl-NL" sz="2400" dirty="0"/>
          </a:p>
        </p:txBody>
      </p:sp>
      <p:sp>
        <p:nvSpPr>
          <p:cNvPr id="9" name="Ovaal 8"/>
          <p:cNvSpPr/>
          <p:nvPr/>
        </p:nvSpPr>
        <p:spPr>
          <a:xfrm>
            <a:off x="1619672" y="2797476"/>
            <a:ext cx="1080120" cy="48750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Ovaal 9"/>
          <p:cNvSpPr/>
          <p:nvPr/>
        </p:nvSpPr>
        <p:spPr>
          <a:xfrm>
            <a:off x="5077397" y="2984912"/>
            <a:ext cx="429366" cy="24375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p:cNvSpPr txBox="1"/>
          <p:nvPr/>
        </p:nvSpPr>
        <p:spPr>
          <a:xfrm>
            <a:off x="539552" y="4163563"/>
            <a:ext cx="8441210" cy="461665"/>
          </a:xfrm>
          <a:prstGeom prst="rect">
            <a:avLst/>
          </a:prstGeom>
          <a:noFill/>
        </p:spPr>
        <p:txBody>
          <a:bodyPr wrap="square" rtlCol="0">
            <a:spAutoFit/>
          </a:bodyPr>
          <a:lstStyle/>
          <a:p>
            <a:r>
              <a:rPr lang="nl-NL" sz="2400" dirty="0">
                <a:solidFill>
                  <a:srgbClr val="FF0000"/>
                </a:solidFill>
              </a:rPr>
              <a:t>2. Meneer van Sloten heeft onze toets nog steeds niet na gekeken</a:t>
            </a:r>
            <a:r>
              <a:rPr lang="nl-NL" sz="2400" dirty="0" smtClean="0">
                <a:solidFill>
                  <a:srgbClr val="FF0000"/>
                </a:solidFill>
              </a:rPr>
              <a:t>.</a:t>
            </a:r>
            <a:endParaRPr lang="nl-NL" sz="2400" dirty="0">
              <a:solidFill>
                <a:srgbClr val="FF0000"/>
              </a:solidFill>
            </a:endParaRPr>
          </a:p>
        </p:txBody>
      </p:sp>
      <p:sp>
        <p:nvSpPr>
          <p:cNvPr id="12" name="Ovaal 11"/>
          <p:cNvSpPr/>
          <p:nvPr/>
        </p:nvSpPr>
        <p:spPr>
          <a:xfrm>
            <a:off x="1889702" y="4149079"/>
            <a:ext cx="270030" cy="48750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Ovaal 12"/>
          <p:cNvSpPr/>
          <p:nvPr/>
        </p:nvSpPr>
        <p:spPr>
          <a:xfrm>
            <a:off x="7308304" y="4150641"/>
            <a:ext cx="1584176" cy="48750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Tekstvak 13"/>
          <p:cNvSpPr txBox="1"/>
          <p:nvPr/>
        </p:nvSpPr>
        <p:spPr>
          <a:xfrm>
            <a:off x="539552" y="5208184"/>
            <a:ext cx="8352928" cy="461665"/>
          </a:xfrm>
          <a:prstGeom prst="rect">
            <a:avLst/>
          </a:prstGeom>
          <a:noFill/>
        </p:spPr>
        <p:txBody>
          <a:bodyPr wrap="square" rtlCol="0">
            <a:spAutoFit/>
          </a:bodyPr>
          <a:lstStyle/>
          <a:p>
            <a:r>
              <a:rPr lang="nl-NL" sz="2400" dirty="0">
                <a:solidFill>
                  <a:srgbClr val="FF0000"/>
                </a:solidFill>
              </a:rPr>
              <a:t>3. Het wordt hoog tijd dat zei zich eens gaan gedragen</a:t>
            </a:r>
            <a:r>
              <a:rPr lang="nl-NL" sz="2400" dirty="0" smtClean="0">
                <a:solidFill>
                  <a:srgbClr val="FF0000"/>
                </a:solidFill>
              </a:rPr>
              <a:t>!</a:t>
            </a:r>
            <a:endParaRPr lang="nl-NL" sz="2400" dirty="0"/>
          </a:p>
        </p:txBody>
      </p:sp>
      <p:sp>
        <p:nvSpPr>
          <p:cNvPr id="15" name="Ovaal 14"/>
          <p:cNvSpPr/>
          <p:nvPr/>
        </p:nvSpPr>
        <p:spPr>
          <a:xfrm>
            <a:off x="3740826" y="5295525"/>
            <a:ext cx="615150" cy="28698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160076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5"/>
                                        </p:tgtEl>
                                        <p:attrNameLst>
                                          <p:attrName>style.visibility</p:attrName>
                                        </p:attrNameLst>
                                      </p:cBhvr>
                                      <p:to>
                                        <p:strVal val="hidden"/>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xit" presetSubtype="0" fill="hold" grpId="1" nodeType="withEffect">
                                  <p:stCondLst>
                                    <p:cond delay="0"/>
                                  </p:stCondLst>
                                  <p:childTnLst>
                                    <p:set>
                                      <p:cBhvr>
                                        <p:cTn id="30" dur="1" fill="hold">
                                          <p:stCondLst>
                                            <p:cond delay="0"/>
                                          </p:stCondLst>
                                        </p:cTn>
                                        <p:tgtEl>
                                          <p:spTgt spid="6"/>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grpId="1" nodeType="clickEffect">
                                  <p:stCondLst>
                                    <p:cond delay="0"/>
                                  </p:stCondLst>
                                  <p:childTnLst>
                                    <p:set>
                                      <p:cBhvr>
                                        <p:cTn id="42" dur="1" fill="hold">
                                          <p:stCondLst>
                                            <p:cond delay="0"/>
                                          </p:stCondLst>
                                        </p:cTn>
                                        <p:tgtEl>
                                          <p:spTgt spid="7"/>
                                        </p:tgtEl>
                                        <p:attrNameLst>
                                          <p:attrName>style.visibility</p:attrName>
                                        </p:attrNameLst>
                                      </p:cBhvr>
                                      <p:to>
                                        <p:strVal val="hidden"/>
                                      </p:to>
                                    </p:set>
                                  </p:childTnLst>
                                </p:cTn>
                              </p:par>
                              <p:par>
                                <p:cTn id="43" presetID="1" presetClass="entr" presetSubtype="0" fill="hold" grpId="0" nodeType="with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6" grpId="0"/>
      <p:bldP spid="6" grpId="1"/>
      <p:bldP spid="7" grpId="0"/>
      <p:bldP spid="7" grpId="1"/>
      <p:bldP spid="8" grpId="0"/>
      <p:bldP spid="9" grpId="0" animBg="1"/>
      <p:bldP spid="10" grpId="0" animBg="1"/>
      <p:bldP spid="11" grpId="0"/>
      <p:bldP spid="12" grpId="0" animBg="1"/>
      <p:bldP spid="13" grpId="0" animBg="1"/>
      <p:bldP spid="14" grpId="0"/>
      <p:bldP spid="15" grpId="0" animBg="1"/>
    </p:bldLst>
  </p:timing>
</p:sld>
</file>

<file path=ppt/theme/theme1.xml><?xml version="1.0" encoding="utf-8"?>
<a:theme xmlns:a="http://schemas.openxmlformats.org/drawingml/2006/main" name="NieuwNederlandsPowerPoint">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h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NieuwNederlandsPowerPoint</Template>
  <TotalTime>5179</TotalTime>
  <Words>451</Words>
  <Application>Microsoft Office PowerPoint</Application>
  <PresentationFormat>On-screen Show (4:3)</PresentationFormat>
  <Paragraphs>52</Paragraphs>
  <Slides>7</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Wingdings</vt:lpstr>
      <vt:lpstr>NieuwNederlandsPowerPoint</vt:lpstr>
      <vt:lpstr>Hoofdstuk 5  Taalverzorging</vt:lpstr>
      <vt:lpstr>Inhoud</vt:lpstr>
      <vt:lpstr>Inleiding</vt:lpstr>
      <vt:lpstr>Wat controleert je spellingcontrole niet?</vt:lpstr>
      <vt:lpstr>Controleer de tekst en verbeter de fouten</vt:lpstr>
      <vt:lpstr>Werkwoorden en spellingcontrole</vt:lpstr>
      <vt:lpstr>Zijn de zinnen juist of onjuist?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Hoofdstuk 1  Taalverzorging</dc:title>
  <dc:creator>Anouk de Kleijn</dc:creator>
  <cp:lastModifiedBy>corei3</cp:lastModifiedBy>
  <cp:revision>25</cp:revision>
  <dcterms:created xsi:type="dcterms:W3CDTF">2014-10-13T09:44:22Z</dcterms:created>
  <dcterms:modified xsi:type="dcterms:W3CDTF">2019-01-15T00:33:47Z</dcterms:modified>
</cp:coreProperties>
</file>