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4" r:id="rId3"/>
    <p:sldId id="279" r:id="rId4"/>
    <p:sldId id="266" r:id="rId5"/>
    <p:sldId id="267" r:id="rId6"/>
    <p:sldId id="274" r:id="rId7"/>
    <p:sldId id="280" r:id="rId8"/>
    <p:sldId id="276" r:id="rId9"/>
    <p:sldId id="271" r:id="rId10"/>
    <p:sldId id="277" r:id="rId11"/>
    <p:sldId id="278"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28366-58E8-4436-ADDE-3BC8CD6854D0}" type="datetimeFigureOut">
              <a:rPr lang="nl-NL" smtClean="0"/>
              <a:pPr/>
              <a:t>14-1-2019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B540E5-2058-473B-BEFC-0940A053900A}" type="slidenum">
              <a:rPr lang="nl-NL" smtClean="0"/>
              <a:pPr/>
              <a:t>‹#›</a:t>
            </a:fld>
            <a:endParaRPr lang="nl-NL"/>
          </a:p>
        </p:txBody>
      </p:sp>
    </p:spTree>
    <p:extLst>
      <p:ext uri="{BB962C8B-B14F-4D97-AF65-F5344CB8AC3E}">
        <p14:creationId xmlns:p14="http://schemas.microsoft.com/office/powerpoint/2010/main" val="771911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DB540E5-2058-473B-BEFC-0940A053900A}" type="slidenum">
              <a:rPr lang="nl-NL" smtClean="0"/>
              <a:pPr/>
              <a:t>1</a:t>
            </a:fld>
            <a:endParaRPr lang="nl-NL"/>
          </a:p>
        </p:txBody>
      </p:sp>
    </p:spTree>
    <p:extLst>
      <p:ext uri="{BB962C8B-B14F-4D97-AF65-F5344CB8AC3E}">
        <p14:creationId xmlns:p14="http://schemas.microsoft.com/office/powerpoint/2010/main" val="4012143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DB540E5-2058-473B-BEFC-0940A053900A}" type="slidenum">
              <a:rPr lang="nl-NL" smtClean="0"/>
              <a:pPr/>
              <a:t>2</a:t>
            </a:fld>
            <a:endParaRPr lang="nl-NL"/>
          </a:p>
        </p:txBody>
      </p:sp>
    </p:spTree>
    <p:extLst>
      <p:ext uri="{BB962C8B-B14F-4D97-AF65-F5344CB8AC3E}">
        <p14:creationId xmlns:p14="http://schemas.microsoft.com/office/powerpoint/2010/main" val="2019444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56B9437-075E-44F3-961E-CDEA6527741C}" type="slidenum">
              <a:rPr lang="nl-NL" smtClean="0"/>
              <a:pPr/>
              <a:t>3</a:t>
            </a:fld>
            <a:endParaRPr lang="nl-NL"/>
          </a:p>
        </p:txBody>
      </p:sp>
    </p:spTree>
    <p:extLst>
      <p:ext uri="{BB962C8B-B14F-4D97-AF65-F5344CB8AC3E}">
        <p14:creationId xmlns:p14="http://schemas.microsoft.com/office/powerpoint/2010/main" val="2461271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DB540E5-2058-473B-BEFC-0940A053900A}" type="slidenum">
              <a:rPr lang="nl-NL" smtClean="0"/>
              <a:pPr/>
              <a:t>4</a:t>
            </a:fld>
            <a:endParaRPr lang="nl-NL"/>
          </a:p>
        </p:txBody>
      </p:sp>
    </p:spTree>
    <p:extLst>
      <p:ext uri="{BB962C8B-B14F-4D97-AF65-F5344CB8AC3E}">
        <p14:creationId xmlns:p14="http://schemas.microsoft.com/office/powerpoint/2010/main" val="1285725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56B9437-075E-44F3-961E-CDEA6527741C}" type="slidenum">
              <a:rPr lang="nl-NL" smtClean="0"/>
              <a:pPr/>
              <a:t>5</a:t>
            </a:fld>
            <a:endParaRPr lang="nl-NL"/>
          </a:p>
        </p:txBody>
      </p:sp>
    </p:spTree>
    <p:extLst>
      <p:ext uri="{BB962C8B-B14F-4D97-AF65-F5344CB8AC3E}">
        <p14:creationId xmlns:p14="http://schemas.microsoft.com/office/powerpoint/2010/main" val="3765103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56B9437-075E-44F3-961E-CDEA6527741C}" type="slidenum">
              <a:rPr lang="nl-NL" smtClean="0"/>
              <a:pPr/>
              <a:t>7</a:t>
            </a:fld>
            <a:endParaRPr lang="nl-NL"/>
          </a:p>
        </p:txBody>
      </p:sp>
    </p:spTree>
    <p:extLst>
      <p:ext uri="{BB962C8B-B14F-4D97-AF65-F5344CB8AC3E}">
        <p14:creationId xmlns:p14="http://schemas.microsoft.com/office/powerpoint/2010/main" val="26314872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56B9437-075E-44F3-961E-CDEA6527741C}" type="slidenum">
              <a:rPr lang="nl-NL" smtClean="0"/>
              <a:pPr/>
              <a:t>8</a:t>
            </a:fld>
            <a:endParaRPr lang="nl-NL"/>
          </a:p>
        </p:txBody>
      </p:sp>
    </p:spTree>
    <p:extLst>
      <p:ext uri="{BB962C8B-B14F-4D97-AF65-F5344CB8AC3E}">
        <p14:creationId xmlns:p14="http://schemas.microsoft.com/office/powerpoint/2010/main" val="199318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DB540E5-2058-473B-BEFC-0940A053900A}" type="slidenum">
              <a:rPr lang="nl-NL" smtClean="0"/>
              <a:pPr/>
              <a:t>9</a:t>
            </a:fld>
            <a:endParaRPr lang="nl-NL"/>
          </a:p>
        </p:txBody>
      </p:sp>
    </p:spTree>
    <p:extLst>
      <p:ext uri="{BB962C8B-B14F-4D97-AF65-F5344CB8AC3E}">
        <p14:creationId xmlns:p14="http://schemas.microsoft.com/office/powerpoint/2010/main" val="2350085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56B9437-075E-44F3-961E-CDEA6527741C}" type="slidenum">
              <a:rPr lang="nl-NL" smtClean="0"/>
              <a:pPr/>
              <a:t>11</a:t>
            </a:fld>
            <a:endParaRPr lang="nl-NL"/>
          </a:p>
        </p:txBody>
      </p:sp>
    </p:spTree>
    <p:extLst>
      <p:ext uri="{BB962C8B-B14F-4D97-AF65-F5344CB8AC3E}">
        <p14:creationId xmlns:p14="http://schemas.microsoft.com/office/powerpoint/2010/main" val="2694669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054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39337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71541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832008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41279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0727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E12123C-AC83-49A7-8C60-F80483F31D3C}" type="datetimeFigureOut">
              <a:rPr lang="nl-NL" smtClean="0"/>
              <a:pPr/>
              <a:t>14-1-2019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948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E12123C-AC83-49A7-8C60-F80483F31D3C}" type="datetimeFigureOut">
              <a:rPr lang="nl-NL" smtClean="0"/>
              <a:pPr/>
              <a:t>14-1-2019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72536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E12123C-AC83-49A7-8C60-F80483F31D3C}" type="datetimeFigureOut">
              <a:rPr lang="nl-NL" smtClean="0"/>
              <a:pPr/>
              <a:t>14-1-2019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69414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98967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4152401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945D-BE52-4E84-A383-DB756F00DFF9}" type="slidenum">
              <a:rPr lang="nl-NL" smtClean="0"/>
              <a:pPr/>
              <a:t>‹#›</a:t>
            </a:fld>
            <a:endParaRPr lang="nl-NL"/>
          </a:p>
        </p:txBody>
      </p:sp>
    </p:spTree>
    <p:extLst>
      <p:ext uri="{BB962C8B-B14F-4D97-AF65-F5344CB8AC3E}">
        <p14:creationId xmlns:p14="http://schemas.microsoft.com/office/powerpoint/2010/main" val="1716987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2856"/>
            <a:ext cx="7772400" cy="1470025"/>
          </a:xfrm>
        </p:spPr>
        <p:txBody>
          <a:bodyPr>
            <a:normAutofit/>
          </a:bodyPr>
          <a:lstStyle/>
          <a:p>
            <a:r>
              <a:rPr lang="nl-NL" sz="3600" b="1" dirty="0" smtClean="0"/>
              <a:t>Hoofdstuk 1 </a:t>
            </a:r>
            <a:br>
              <a:rPr lang="nl-NL" sz="3600" b="1" dirty="0" smtClean="0"/>
            </a:br>
            <a:r>
              <a:rPr lang="nl-NL" sz="3600" b="1" dirty="0" smtClean="0"/>
              <a:t>Taalverzorging</a:t>
            </a:r>
            <a:endParaRPr lang="nl-NL" sz="3600" b="1" dirty="0"/>
          </a:p>
        </p:txBody>
      </p:sp>
      <p:sp>
        <p:nvSpPr>
          <p:cNvPr id="3" name="Ondertitel 2"/>
          <p:cNvSpPr>
            <a:spLocks noGrp="1"/>
          </p:cNvSpPr>
          <p:nvPr>
            <p:ph type="subTitle" idx="1"/>
          </p:nvPr>
        </p:nvSpPr>
        <p:spPr/>
        <p:txBody>
          <a:bodyPr>
            <a:normAutofit/>
          </a:bodyPr>
          <a:lstStyle/>
          <a:p>
            <a:r>
              <a:rPr lang="nl-NL" dirty="0" smtClean="0">
                <a:solidFill>
                  <a:schemeClr val="bg1">
                    <a:lumMod val="75000"/>
                  </a:schemeClr>
                </a:solidFill>
              </a:rPr>
              <a:t>Spelling: leestekens en hoofdletters</a:t>
            </a:r>
            <a:endParaRPr lang="nl-NL" dirty="0">
              <a:solidFill>
                <a:schemeClr val="bg1">
                  <a:lumMod val="75000"/>
                </a:schemeClr>
              </a:solidFill>
            </a:endParaRPr>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jdelijke aanduiding voor voettekst 4"/>
          <p:cNvSpPr>
            <a:spLocks noGrp="1"/>
          </p:cNvSpPr>
          <p:nvPr>
            <p:ph type="ftr" sz="quarter" idx="11"/>
          </p:nvPr>
        </p:nvSpPr>
        <p:spPr>
          <a:xfrm>
            <a:off x="683568" y="6356350"/>
            <a:ext cx="7200800" cy="365125"/>
          </a:xfrm>
        </p:spPr>
        <p:txBody>
          <a:bodyPr/>
          <a:lstStyle/>
          <a:p>
            <a:pPr algn="l"/>
            <a:r>
              <a:rPr lang="nl-NL" dirty="0" smtClean="0">
                <a:solidFill>
                  <a:schemeClr val="bg1">
                    <a:lumMod val="75000"/>
                  </a:schemeClr>
                </a:solidFill>
              </a:rPr>
              <a:t>© Noordhoff Uitgevers bv 2015 			4gt		 1F</a:t>
            </a:r>
            <a:endParaRPr lang="nl-NL" dirty="0">
              <a:solidFill>
                <a:schemeClr val="bg1">
                  <a:lumMod val="75000"/>
                </a:schemeClr>
              </a:solidFill>
            </a:endParaRPr>
          </a:p>
        </p:txBody>
      </p:sp>
    </p:spTree>
    <p:extLst>
      <p:ext uri="{BB962C8B-B14F-4D97-AF65-F5344CB8AC3E}">
        <p14:creationId xmlns:p14="http://schemas.microsoft.com/office/powerpoint/2010/main" val="10470926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Hoofdletters</a:t>
            </a:r>
            <a:endParaRPr lang="nl-NL" sz="3000" b="1" dirty="0"/>
          </a:p>
        </p:txBody>
      </p:sp>
      <p:sp>
        <p:nvSpPr>
          <p:cNvPr id="3" name="Tijdelijke aanduiding voor inhoud 2"/>
          <p:cNvSpPr>
            <a:spLocks noGrp="1"/>
          </p:cNvSpPr>
          <p:nvPr>
            <p:ph idx="1"/>
          </p:nvPr>
        </p:nvSpPr>
        <p:spPr>
          <a:xfrm>
            <a:off x="457200" y="1772816"/>
            <a:ext cx="8229600" cy="4525963"/>
          </a:xfrm>
        </p:spPr>
        <p:txBody>
          <a:bodyPr/>
          <a:lstStyle/>
          <a:p>
            <a:pPr marL="0" indent="0">
              <a:buNone/>
            </a:pPr>
            <a:r>
              <a:rPr lang="nl-NL" sz="2400" b="1" dirty="0"/>
              <a:t>Let op: </a:t>
            </a:r>
            <a:r>
              <a:rPr lang="nl-NL" sz="2400" dirty="0"/>
              <a:t>je gebruikt </a:t>
            </a:r>
            <a:r>
              <a:rPr lang="nl-NL" sz="2400" u="sng" dirty="0"/>
              <a:t>geen</a:t>
            </a:r>
            <a:r>
              <a:rPr lang="nl-NL" sz="2400" dirty="0"/>
              <a:t> hoofdletter bij dagen, maanden, seizoenen en windstreken:</a:t>
            </a:r>
          </a:p>
          <a:p>
            <a:pPr marL="457200" lvl="1" indent="0">
              <a:buNone/>
            </a:pPr>
            <a:r>
              <a:rPr lang="nl-NL" sz="2400" i="1" dirty="0"/>
              <a:t>woensdag, zaterdag</a:t>
            </a:r>
          </a:p>
          <a:p>
            <a:pPr marL="457200" lvl="1" indent="0">
              <a:buNone/>
            </a:pPr>
            <a:r>
              <a:rPr lang="nl-NL" sz="2400" i="1" dirty="0"/>
              <a:t>juli, </a:t>
            </a:r>
            <a:r>
              <a:rPr lang="nl-NL" sz="2400" i="1" dirty="0" smtClean="0"/>
              <a:t>oktober</a:t>
            </a:r>
          </a:p>
          <a:p>
            <a:pPr marL="457200" lvl="1" indent="0">
              <a:buNone/>
            </a:pPr>
            <a:r>
              <a:rPr lang="en-US" sz="2400" i="1" dirty="0" err="1"/>
              <a:t>l</a:t>
            </a:r>
            <a:r>
              <a:rPr lang="en-US" sz="2400" i="1" dirty="0" err="1" smtClean="0"/>
              <a:t>ente</a:t>
            </a:r>
            <a:r>
              <a:rPr lang="en-US" sz="2400" i="1" dirty="0" smtClean="0"/>
              <a:t>, winter</a:t>
            </a:r>
            <a:endParaRPr lang="nl-NL" sz="2400" i="1" dirty="0"/>
          </a:p>
          <a:p>
            <a:pPr marL="457200" lvl="1" indent="0">
              <a:buNone/>
            </a:pPr>
            <a:r>
              <a:rPr lang="nl-NL" sz="2400" i="1" dirty="0"/>
              <a:t>noordoosten, zuiden</a:t>
            </a:r>
          </a:p>
          <a:p>
            <a:endParaRPr lang="nl-NL"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79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1143000"/>
          </a:xfrm>
        </p:spPr>
        <p:txBody>
          <a:bodyPr>
            <a:normAutofit/>
          </a:bodyPr>
          <a:lstStyle/>
          <a:p>
            <a:r>
              <a:rPr lang="nl-NL" sz="3000" b="1" dirty="0" smtClean="0"/>
              <a:t>Zijn de hoofdletters juist of onjuist gebruikt?</a:t>
            </a:r>
            <a:endParaRPr lang="nl-NL" sz="3000" b="1" dirty="0"/>
          </a:p>
        </p:txBody>
      </p:sp>
      <p:sp>
        <p:nvSpPr>
          <p:cNvPr id="3" name="Tijdelijke aanduiding voor inhoud 2"/>
          <p:cNvSpPr>
            <a:spLocks noGrp="1"/>
          </p:cNvSpPr>
          <p:nvPr>
            <p:ph idx="1"/>
          </p:nvPr>
        </p:nvSpPr>
        <p:spPr>
          <a:xfrm>
            <a:off x="457200" y="1600200"/>
            <a:ext cx="8229600" cy="4925144"/>
          </a:xfrm>
        </p:spPr>
        <p:txBody>
          <a:bodyPr>
            <a:normAutofit/>
          </a:bodyPr>
          <a:lstStyle/>
          <a:p>
            <a:pPr marL="0" indent="0">
              <a:buNone/>
            </a:pPr>
            <a:endParaRPr lang="nl-NL" sz="2400" dirty="0"/>
          </a:p>
          <a:p>
            <a:endParaRPr lang="nl-NL" sz="2400" dirty="0" smtClean="0"/>
          </a:p>
          <a:p>
            <a:endParaRPr lang="nl-NL" sz="2400" dirty="0"/>
          </a:p>
          <a:p>
            <a:endParaRPr lang="nl-NL" sz="2400" dirty="0" smtClean="0"/>
          </a:p>
          <a:p>
            <a:endParaRPr lang="nl-NL" sz="2400" dirty="0"/>
          </a:p>
          <a:p>
            <a:pPr marL="0" indent="0">
              <a:buNone/>
            </a:pPr>
            <a:endParaRPr lang="nl-NL" sz="2400" dirty="0" smtClean="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kstvak 5"/>
          <p:cNvSpPr txBox="1"/>
          <p:nvPr/>
        </p:nvSpPr>
        <p:spPr>
          <a:xfrm>
            <a:off x="611560" y="2348880"/>
            <a:ext cx="8208912" cy="1846659"/>
          </a:xfrm>
          <a:prstGeom prst="rect">
            <a:avLst/>
          </a:prstGeom>
          <a:noFill/>
        </p:spPr>
        <p:txBody>
          <a:bodyPr wrap="square" rtlCol="0">
            <a:spAutoFit/>
          </a:bodyPr>
          <a:lstStyle/>
          <a:p>
            <a:r>
              <a:rPr lang="nl-NL" sz="2400" i="1" dirty="0"/>
              <a:t>Volgende week Maandag hebben we een toets </a:t>
            </a:r>
            <a:r>
              <a:rPr lang="nl-NL" sz="2400" i="1" dirty="0" smtClean="0"/>
              <a:t>aardrijkskunde</a:t>
            </a:r>
            <a:r>
              <a:rPr lang="nl-NL" sz="2400" i="1" dirty="0"/>
              <a:t>. Pieter haalt vast weer een goed cijfer, maar Martine zal er wel weer niks van bakken. Ze weet nog steeds niet wat Noord of Zuid is en op de kaart kan ze Nederland maar amper aanwijzen.</a:t>
            </a:r>
          </a:p>
          <a:p>
            <a:endParaRPr lang="nl-NL" dirty="0"/>
          </a:p>
        </p:txBody>
      </p:sp>
      <p:sp>
        <p:nvSpPr>
          <p:cNvPr id="7" name="Tekstvak 6"/>
          <p:cNvSpPr txBox="1"/>
          <p:nvPr/>
        </p:nvSpPr>
        <p:spPr>
          <a:xfrm>
            <a:off x="611560" y="2348879"/>
            <a:ext cx="8208912" cy="1846659"/>
          </a:xfrm>
          <a:prstGeom prst="rect">
            <a:avLst/>
          </a:prstGeom>
          <a:noFill/>
        </p:spPr>
        <p:txBody>
          <a:bodyPr wrap="square" rtlCol="0">
            <a:spAutoFit/>
          </a:bodyPr>
          <a:lstStyle/>
          <a:p>
            <a:r>
              <a:rPr lang="nl-NL" sz="2400" i="1" dirty="0">
                <a:solidFill>
                  <a:srgbClr val="00B050"/>
                </a:solidFill>
              </a:rPr>
              <a:t>V</a:t>
            </a:r>
            <a:r>
              <a:rPr lang="nl-NL" sz="2400" i="1" dirty="0"/>
              <a:t>olgende week </a:t>
            </a:r>
            <a:r>
              <a:rPr lang="nl-NL" sz="2400" i="1" dirty="0">
                <a:solidFill>
                  <a:srgbClr val="FF0000"/>
                </a:solidFill>
              </a:rPr>
              <a:t>M</a:t>
            </a:r>
            <a:r>
              <a:rPr lang="nl-NL" sz="2400" i="1" dirty="0"/>
              <a:t>aandag hebben we een toets a</a:t>
            </a:r>
            <a:r>
              <a:rPr lang="nl-NL" sz="2400" i="1" dirty="0" smtClean="0"/>
              <a:t>ardrijkskunde</a:t>
            </a:r>
            <a:r>
              <a:rPr lang="nl-NL" sz="2400" i="1" dirty="0"/>
              <a:t>. </a:t>
            </a:r>
            <a:r>
              <a:rPr lang="nl-NL" sz="2400" i="1" dirty="0">
                <a:solidFill>
                  <a:srgbClr val="00B050"/>
                </a:solidFill>
              </a:rPr>
              <a:t>P</a:t>
            </a:r>
            <a:r>
              <a:rPr lang="nl-NL" sz="2400" i="1" dirty="0"/>
              <a:t>ieter haalt vast weer een goed cijfer, maar </a:t>
            </a:r>
            <a:r>
              <a:rPr lang="nl-NL" sz="2400" i="1" dirty="0">
                <a:solidFill>
                  <a:srgbClr val="00B050"/>
                </a:solidFill>
              </a:rPr>
              <a:t>M</a:t>
            </a:r>
            <a:r>
              <a:rPr lang="nl-NL" sz="2400" i="1" dirty="0"/>
              <a:t>artine zal er wel weer niks van bakken. Ze weet nog steeds niet wat </a:t>
            </a:r>
            <a:r>
              <a:rPr lang="nl-NL" sz="2400" i="1" dirty="0">
                <a:solidFill>
                  <a:srgbClr val="FF0000"/>
                </a:solidFill>
              </a:rPr>
              <a:t>N</a:t>
            </a:r>
            <a:r>
              <a:rPr lang="nl-NL" sz="2400" i="1" dirty="0"/>
              <a:t>oord of </a:t>
            </a:r>
            <a:r>
              <a:rPr lang="nl-NL" sz="2400" i="1" dirty="0">
                <a:solidFill>
                  <a:srgbClr val="FF0000"/>
                </a:solidFill>
              </a:rPr>
              <a:t>Z</a:t>
            </a:r>
            <a:r>
              <a:rPr lang="nl-NL" sz="2400" i="1" dirty="0"/>
              <a:t>uid is en op de kaart kan ze </a:t>
            </a:r>
            <a:r>
              <a:rPr lang="nl-NL" sz="2400" i="1" dirty="0">
                <a:solidFill>
                  <a:srgbClr val="00B050"/>
                </a:solidFill>
              </a:rPr>
              <a:t>N</a:t>
            </a:r>
            <a:r>
              <a:rPr lang="nl-NL" sz="2400" i="1" dirty="0"/>
              <a:t>ederland maar amper aanwijzen.</a:t>
            </a:r>
          </a:p>
          <a:p>
            <a:endParaRPr lang="nl-NL" dirty="0"/>
          </a:p>
        </p:txBody>
      </p:sp>
    </p:spTree>
    <p:extLst>
      <p:ext uri="{BB962C8B-B14F-4D97-AF65-F5344CB8AC3E}">
        <p14:creationId xmlns:p14="http://schemas.microsoft.com/office/powerpoint/2010/main" val="3795721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Inhoud</a:t>
            </a:r>
            <a:endParaRPr lang="nl-NL" sz="3000" b="1" dirty="0"/>
          </a:p>
        </p:txBody>
      </p:sp>
      <p:sp>
        <p:nvSpPr>
          <p:cNvPr id="3" name="Tijdelijke aanduiding voor inhoud 2"/>
          <p:cNvSpPr>
            <a:spLocks noGrp="1"/>
          </p:cNvSpPr>
          <p:nvPr>
            <p:ph idx="1"/>
          </p:nvPr>
        </p:nvSpPr>
        <p:spPr/>
        <p:txBody>
          <a:bodyPr>
            <a:normAutofit lnSpcReduction="10000"/>
          </a:bodyPr>
          <a:lstStyle/>
          <a:p>
            <a:r>
              <a:rPr lang="nl-NL" sz="2400" dirty="0" smtClean="0"/>
              <a:t>Waarom leestekens en hoofdletters?</a:t>
            </a:r>
          </a:p>
          <a:p>
            <a:endParaRPr lang="nl-NL" sz="2400" dirty="0"/>
          </a:p>
          <a:p>
            <a:r>
              <a:rPr lang="nl-NL" sz="2400" dirty="0" smtClean="0"/>
              <a:t>Punt, vraagteken en uitroepteken</a:t>
            </a:r>
          </a:p>
          <a:p>
            <a:endParaRPr lang="nl-NL" sz="2400" dirty="0"/>
          </a:p>
          <a:p>
            <a:r>
              <a:rPr lang="nl-NL" sz="2400" dirty="0" smtClean="0"/>
              <a:t>Komma</a:t>
            </a:r>
          </a:p>
          <a:p>
            <a:endParaRPr lang="nl-NL" sz="2400" dirty="0"/>
          </a:p>
          <a:p>
            <a:r>
              <a:rPr lang="nl-NL" sz="2400" dirty="0" smtClean="0"/>
              <a:t>Dubbele punt en aanhalingstekens</a:t>
            </a:r>
          </a:p>
          <a:p>
            <a:endParaRPr lang="nl-NL" sz="2400" dirty="0"/>
          </a:p>
          <a:p>
            <a:r>
              <a:rPr lang="nl-NL" sz="2400" dirty="0" smtClean="0"/>
              <a:t>Hoofdletters</a:t>
            </a:r>
          </a:p>
          <a:p>
            <a:endParaRPr lang="nl-NL" sz="2400" dirty="0"/>
          </a:p>
          <a:p>
            <a:r>
              <a:rPr lang="nl-NL" sz="2400" dirty="0" smtClean="0"/>
              <a:t>Wat heb je geleerd?</a:t>
            </a:r>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174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Waarom leestekens en hoofdletters?</a:t>
            </a:r>
            <a:endParaRPr lang="nl-NL" sz="3000" b="1" dirty="0"/>
          </a:p>
        </p:txBody>
      </p:sp>
      <p:sp>
        <p:nvSpPr>
          <p:cNvPr id="3" name="Tijdelijke aanduiding voor inhoud 2"/>
          <p:cNvSpPr>
            <a:spLocks noGrp="1"/>
          </p:cNvSpPr>
          <p:nvPr>
            <p:ph idx="1"/>
          </p:nvPr>
        </p:nvSpPr>
        <p:spPr/>
        <p:txBody>
          <a:bodyPr>
            <a:normAutofit lnSpcReduction="10000"/>
          </a:bodyPr>
          <a:lstStyle/>
          <a:p>
            <a:pPr marL="0" indent="0">
              <a:buNone/>
            </a:pPr>
            <a:r>
              <a:rPr lang="nl-NL" sz="2400" dirty="0"/>
              <a:t>L</a:t>
            </a:r>
            <a:r>
              <a:rPr lang="nl-NL" sz="2400" dirty="0" smtClean="0"/>
              <a:t>ees de tekst:</a:t>
            </a:r>
          </a:p>
          <a:p>
            <a:pPr marL="0" indent="0">
              <a:buNone/>
            </a:pPr>
            <a:r>
              <a:rPr lang="nl-NL" sz="2400" i="1" dirty="0" smtClean="0"/>
              <a:t>	hoofdletters en leestekens maken een tekst makkelijker 	om te lezen je weet waar een zin begint en eindigt 	hierdoor begrijp je de tekst ook beter</a:t>
            </a:r>
          </a:p>
          <a:p>
            <a:endParaRPr lang="nl-NL" sz="2400" dirty="0"/>
          </a:p>
          <a:p>
            <a:pPr marL="0" indent="0">
              <a:buNone/>
            </a:pPr>
            <a:r>
              <a:rPr lang="nl-NL" sz="2400" dirty="0" smtClean="0"/>
              <a:t>Lastig om te lezen?</a:t>
            </a:r>
          </a:p>
          <a:p>
            <a:pPr marL="0" indent="0">
              <a:buNone/>
            </a:pPr>
            <a:r>
              <a:rPr lang="nl-NL" sz="2400" dirty="0" smtClean="0"/>
              <a:t>	Dat komt doordat er geen leestekens en hoofdletters in 	de zinnen staan.</a:t>
            </a:r>
          </a:p>
          <a:p>
            <a:endParaRPr lang="nl-NL" sz="2400" dirty="0"/>
          </a:p>
          <a:p>
            <a:pPr marL="0" indent="0">
              <a:buNone/>
            </a:pPr>
            <a:r>
              <a:rPr lang="nl-NL" sz="2400" dirty="0" smtClean="0"/>
              <a:t>Leestekens en hoofdletters heb je nodig om een tekst goed te kunnen begrijpen.</a:t>
            </a:r>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251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Punt, vraagteken of uitroepteken</a:t>
            </a:r>
            <a:endParaRPr lang="nl-NL" sz="3000" b="1" dirty="0"/>
          </a:p>
        </p:txBody>
      </p:sp>
      <p:sp>
        <p:nvSpPr>
          <p:cNvPr id="3" name="Tijdelijke aanduiding voor inhoud 2"/>
          <p:cNvSpPr>
            <a:spLocks noGrp="1"/>
          </p:cNvSpPr>
          <p:nvPr>
            <p:ph idx="1"/>
          </p:nvPr>
        </p:nvSpPr>
        <p:spPr>
          <a:xfrm>
            <a:off x="179512" y="1600200"/>
            <a:ext cx="8856984" cy="4997152"/>
          </a:xfrm>
        </p:spPr>
        <p:txBody>
          <a:bodyPr>
            <a:noAutofit/>
          </a:bodyPr>
          <a:lstStyle/>
          <a:p>
            <a:pPr marL="0" indent="0">
              <a:buNone/>
            </a:pPr>
            <a:r>
              <a:rPr lang="nl-NL" sz="2400" dirty="0" smtClean="0"/>
              <a:t>Een </a:t>
            </a:r>
            <a:r>
              <a:rPr lang="nl-NL" sz="2400" b="1" dirty="0" smtClean="0"/>
              <a:t>punt</a:t>
            </a:r>
            <a:r>
              <a:rPr lang="nl-NL" sz="2400" dirty="0" smtClean="0"/>
              <a:t> zet je aan het einde van een gewone zin.</a:t>
            </a:r>
          </a:p>
          <a:p>
            <a:pPr marL="457200" lvl="1" indent="0">
              <a:buNone/>
            </a:pPr>
            <a:r>
              <a:rPr lang="nl-NL" sz="2400" i="1" dirty="0" smtClean="0"/>
              <a:t>Volgende week hebben we een toets Engels</a:t>
            </a:r>
            <a:r>
              <a:rPr lang="nl-NL" sz="2400" b="1" i="1" dirty="0" smtClean="0">
                <a:solidFill>
                  <a:srgbClr val="0070C0"/>
                </a:solidFill>
              </a:rPr>
              <a:t>.</a:t>
            </a:r>
          </a:p>
          <a:p>
            <a:pPr marL="457200" lvl="1" indent="0">
              <a:buNone/>
            </a:pPr>
            <a:r>
              <a:rPr lang="nl-NL" sz="2400" i="1" dirty="0" smtClean="0"/>
              <a:t>Ik heb gisteren nieuwe schoenen gekocht</a:t>
            </a:r>
            <a:r>
              <a:rPr lang="nl-NL" sz="2400" b="1" i="1" dirty="0" smtClean="0">
                <a:solidFill>
                  <a:srgbClr val="0070C0"/>
                </a:solidFill>
              </a:rPr>
              <a:t>.</a:t>
            </a:r>
            <a:endParaRPr lang="nl-NL" sz="2400" b="1" i="1" dirty="0">
              <a:solidFill>
                <a:srgbClr val="0070C0"/>
              </a:solidFill>
            </a:endParaRPr>
          </a:p>
          <a:p>
            <a:endParaRPr lang="nl-NL" sz="2400" dirty="0" smtClean="0"/>
          </a:p>
          <a:p>
            <a:pPr marL="0" indent="0">
              <a:buNone/>
            </a:pPr>
            <a:r>
              <a:rPr lang="nl-NL" sz="2400" dirty="0" smtClean="0"/>
              <a:t>Een </a:t>
            </a:r>
            <a:r>
              <a:rPr lang="nl-NL" sz="2400" b="1" dirty="0" smtClean="0"/>
              <a:t>vraagteken</a:t>
            </a:r>
            <a:r>
              <a:rPr lang="nl-NL" sz="2400" dirty="0" smtClean="0"/>
              <a:t> zet je aan het einde van een vraagzin.</a:t>
            </a:r>
          </a:p>
          <a:p>
            <a:pPr marL="457200" lvl="1" indent="0">
              <a:buNone/>
            </a:pPr>
            <a:r>
              <a:rPr lang="nl-NL" sz="2400" i="1" dirty="0" smtClean="0"/>
              <a:t>Kunt u dat herhalen</a:t>
            </a:r>
            <a:r>
              <a:rPr lang="nl-NL" sz="2400" b="1" i="1" dirty="0" smtClean="0">
                <a:solidFill>
                  <a:srgbClr val="0070C0"/>
                </a:solidFill>
              </a:rPr>
              <a:t>?</a:t>
            </a:r>
          </a:p>
          <a:p>
            <a:pPr marL="457200" lvl="1" indent="0">
              <a:buNone/>
            </a:pPr>
            <a:r>
              <a:rPr lang="nl-NL" sz="2400" i="1" dirty="0" smtClean="0"/>
              <a:t>Welke filmheld zou jij wel willen zijn</a:t>
            </a:r>
            <a:r>
              <a:rPr lang="nl-NL" sz="2400" b="1" i="1" dirty="0" smtClean="0">
                <a:solidFill>
                  <a:srgbClr val="0070C0"/>
                </a:solidFill>
              </a:rPr>
              <a:t>?</a:t>
            </a:r>
            <a:endParaRPr lang="nl-NL" sz="2400" b="1" i="1" dirty="0">
              <a:solidFill>
                <a:srgbClr val="0070C0"/>
              </a:solidFill>
            </a:endParaRPr>
          </a:p>
          <a:p>
            <a:endParaRPr lang="nl-NL" sz="2400" dirty="0" smtClean="0"/>
          </a:p>
          <a:p>
            <a:pPr marL="0" indent="0">
              <a:buNone/>
            </a:pPr>
            <a:r>
              <a:rPr lang="nl-NL" sz="2400" dirty="0" smtClean="0"/>
              <a:t>Een </a:t>
            </a:r>
            <a:r>
              <a:rPr lang="nl-NL" sz="2400" b="1" dirty="0" smtClean="0"/>
              <a:t>uitroepteken</a:t>
            </a:r>
            <a:r>
              <a:rPr lang="nl-NL" sz="2400" dirty="0" smtClean="0"/>
              <a:t> zet je aan het einde van een zin met extra nadruk.</a:t>
            </a:r>
          </a:p>
          <a:p>
            <a:pPr marL="457200" lvl="1" indent="0">
              <a:buNone/>
            </a:pPr>
            <a:r>
              <a:rPr lang="nl-NL" sz="2400" i="1" dirty="0" smtClean="0"/>
              <a:t>De voorstelling was supergaaf</a:t>
            </a:r>
            <a:r>
              <a:rPr lang="nl-NL" sz="2400" b="1" i="1" dirty="0" smtClean="0">
                <a:solidFill>
                  <a:srgbClr val="0070C0"/>
                </a:solidFill>
              </a:rPr>
              <a:t>!</a:t>
            </a:r>
          </a:p>
          <a:p>
            <a:pPr marL="457200" lvl="1" indent="0">
              <a:buNone/>
            </a:pPr>
            <a:r>
              <a:rPr lang="nl-NL" sz="2400" i="1" dirty="0" smtClean="0"/>
              <a:t>Hé, wacht op mij</a:t>
            </a:r>
            <a:r>
              <a:rPr lang="nl-NL" sz="2400" b="1" i="1" dirty="0" smtClean="0">
                <a:solidFill>
                  <a:srgbClr val="0070C0"/>
                </a:solidFill>
              </a:rPr>
              <a:t>!</a:t>
            </a:r>
            <a:endParaRPr lang="nl-NL" sz="2400" b="1" i="1" dirty="0">
              <a:solidFill>
                <a:srgbClr val="0070C0"/>
              </a:solidFill>
            </a:endParaRPr>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762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Komma</a:t>
            </a:r>
            <a:endParaRPr lang="nl-NL" sz="3000" b="1" dirty="0"/>
          </a:p>
        </p:txBody>
      </p:sp>
      <p:sp>
        <p:nvSpPr>
          <p:cNvPr id="3" name="Tijdelijke aanduiding voor inhoud 2"/>
          <p:cNvSpPr>
            <a:spLocks noGrp="1"/>
          </p:cNvSpPr>
          <p:nvPr>
            <p:ph idx="1"/>
          </p:nvPr>
        </p:nvSpPr>
        <p:spPr>
          <a:xfrm>
            <a:off x="457200" y="1600200"/>
            <a:ext cx="8435280" cy="4525963"/>
          </a:xfrm>
        </p:spPr>
        <p:txBody>
          <a:bodyPr>
            <a:normAutofit/>
          </a:bodyPr>
          <a:lstStyle/>
          <a:p>
            <a:pPr marL="0" indent="0">
              <a:buNone/>
            </a:pPr>
            <a:r>
              <a:rPr lang="nl-NL" sz="2400" dirty="0" smtClean="0"/>
              <a:t>Een komma zet je:</a:t>
            </a:r>
          </a:p>
          <a:p>
            <a:pPr lvl="1"/>
            <a:r>
              <a:rPr lang="nl-NL" sz="2400" dirty="0" smtClean="0"/>
              <a:t>Tussen twee persoonsvormen: </a:t>
            </a:r>
          </a:p>
          <a:p>
            <a:pPr marL="457200" lvl="1" indent="0">
              <a:buNone/>
            </a:pPr>
            <a:r>
              <a:rPr lang="nl-NL" sz="2400" i="1" dirty="0"/>
              <a:t>	</a:t>
            </a:r>
            <a:r>
              <a:rPr lang="nl-NL" sz="2400" i="1" dirty="0" smtClean="0"/>
              <a:t>Wat ik graag wil</a:t>
            </a:r>
            <a:r>
              <a:rPr lang="nl-NL" sz="2400" b="1" i="1" dirty="0" smtClean="0">
                <a:solidFill>
                  <a:srgbClr val="0070C0"/>
                </a:solidFill>
              </a:rPr>
              <a:t>,</a:t>
            </a:r>
            <a:r>
              <a:rPr lang="nl-NL" sz="2400" i="1" dirty="0" smtClean="0"/>
              <a:t> is een reis naar de zon.</a:t>
            </a:r>
          </a:p>
          <a:p>
            <a:pPr marL="457200" lvl="1" indent="0">
              <a:buNone/>
            </a:pPr>
            <a:r>
              <a:rPr lang="en-US" sz="2400" i="1" dirty="0"/>
              <a:t>	</a:t>
            </a:r>
            <a:r>
              <a:rPr lang="en-US" sz="2400" i="1" dirty="0" err="1" smtClean="0"/>
              <a:t>Als</a:t>
            </a:r>
            <a:r>
              <a:rPr lang="en-US" sz="2400" i="1" dirty="0" smtClean="0"/>
              <a:t> je Hester </a:t>
            </a:r>
            <a:r>
              <a:rPr lang="en-US" sz="2400" i="1" dirty="0" err="1" smtClean="0"/>
              <a:t>ziet</a:t>
            </a:r>
            <a:r>
              <a:rPr lang="en-US" sz="2400" b="1" i="1" dirty="0" smtClean="0">
                <a:solidFill>
                  <a:srgbClr val="0070C0"/>
                </a:solidFill>
              </a:rPr>
              <a:t>,</a:t>
            </a:r>
            <a:r>
              <a:rPr lang="en-US" sz="2400" i="1" dirty="0" smtClean="0"/>
              <a:t> </a:t>
            </a:r>
            <a:r>
              <a:rPr lang="en-US" sz="2400" i="1" dirty="0" err="1" smtClean="0"/>
              <a:t>wil</a:t>
            </a:r>
            <a:r>
              <a:rPr lang="en-US" sz="2400" i="1" dirty="0" smtClean="0"/>
              <a:t> je </a:t>
            </a:r>
            <a:r>
              <a:rPr lang="en-US" sz="2400" i="1" dirty="0" err="1" smtClean="0"/>
              <a:t>haar</a:t>
            </a:r>
            <a:r>
              <a:rPr lang="en-US" sz="2400" i="1" dirty="0" smtClean="0"/>
              <a:t> </a:t>
            </a:r>
            <a:r>
              <a:rPr lang="en-US" sz="2400" i="1" dirty="0" err="1" smtClean="0"/>
              <a:t>dan</a:t>
            </a:r>
            <a:r>
              <a:rPr lang="en-US" sz="2400" i="1" dirty="0" smtClean="0"/>
              <a:t> de </a:t>
            </a:r>
            <a:r>
              <a:rPr lang="en-US" sz="2400" i="1" dirty="0" err="1" smtClean="0"/>
              <a:t>groeten</a:t>
            </a:r>
            <a:r>
              <a:rPr lang="en-US" sz="2400" i="1" dirty="0" smtClean="0"/>
              <a:t> </a:t>
            </a:r>
            <a:r>
              <a:rPr lang="en-US" sz="2400" i="1" dirty="0" err="1" smtClean="0"/>
              <a:t>doen</a:t>
            </a:r>
            <a:r>
              <a:rPr lang="en-US" sz="2400" i="1" dirty="0" smtClean="0"/>
              <a:t>?</a:t>
            </a:r>
            <a:endParaRPr lang="nl-NL" sz="2400" i="1" dirty="0" smtClean="0"/>
          </a:p>
          <a:p>
            <a:pPr lvl="1"/>
            <a:endParaRPr lang="nl-NL" sz="2400" i="1" dirty="0" smtClean="0"/>
          </a:p>
          <a:p>
            <a:pPr lvl="1"/>
            <a:r>
              <a:rPr lang="nl-NL" sz="2400" dirty="0" smtClean="0"/>
              <a:t>Tussen delen van een opsomming: </a:t>
            </a:r>
          </a:p>
          <a:p>
            <a:pPr marL="457200" lvl="1" indent="0">
              <a:buNone/>
            </a:pPr>
            <a:r>
              <a:rPr lang="nl-NL" sz="2400" i="1" dirty="0"/>
              <a:t>	</a:t>
            </a:r>
            <a:r>
              <a:rPr lang="nl-NL" sz="2400" i="1" dirty="0" smtClean="0"/>
              <a:t>Voor het halen van mijn diploma kreeg ik geld</a:t>
            </a:r>
            <a:r>
              <a:rPr lang="nl-NL" sz="2400" b="1" i="1" dirty="0" smtClean="0">
                <a:solidFill>
                  <a:srgbClr val="0070C0"/>
                </a:solidFill>
              </a:rPr>
              <a:t>,</a:t>
            </a:r>
            <a:r>
              <a:rPr lang="nl-NL" sz="2400" i="1" dirty="0" smtClean="0"/>
              <a:t> nieuwe 	kleren en oorbellen.</a:t>
            </a:r>
          </a:p>
          <a:p>
            <a:pPr marL="457200" lvl="1" indent="0">
              <a:buNone/>
            </a:pPr>
            <a:r>
              <a:rPr lang="en-US" sz="2400" i="1" dirty="0"/>
              <a:t>	</a:t>
            </a:r>
            <a:r>
              <a:rPr lang="en-US" sz="2400" i="1" dirty="0" err="1" smtClean="0"/>
              <a:t>Voeg</a:t>
            </a:r>
            <a:r>
              <a:rPr lang="en-US" sz="2400" i="1" dirty="0" smtClean="0"/>
              <a:t> de </a:t>
            </a:r>
            <a:r>
              <a:rPr lang="en-US" sz="2400" i="1" dirty="0" err="1" smtClean="0"/>
              <a:t>eieren</a:t>
            </a:r>
            <a:r>
              <a:rPr lang="en-US" sz="2400" b="1" i="1" dirty="0" smtClean="0">
                <a:solidFill>
                  <a:srgbClr val="0070C0"/>
                </a:solidFill>
              </a:rPr>
              <a:t>,</a:t>
            </a:r>
            <a:r>
              <a:rPr lang="en-US" sz="2400" i="1" dirty="0" smtClean="0"/>
              <a:t> </a:t>
            </a:r>
            <a:r>
              <a:rPr lang="en-US" sz="2400" i="1" dirty="0" err="1" smtClean="0"/>
              <a:t>melk</a:t>
            </a:r>
            <a:r>
              <a:rPr lang="en-US" sz="2400" i="1" dirty="0" smtClean="0"/>
              <a:t> </a:t>
            </a:r>
            <a:r>
              <a:rPr lang="en-US" sz="2400" i="1" dirty="0" err="1" smtClean="0"/>
              <a:t>en</a:t>
            </a:r>
            <a:r>
              <a:rPr lang="en-US" sz="2400" i="1" dirty="0" smtClean="0"/>
              <a:t> </a:t>
            </a:r>
            <a:r>
              <a:rPr lang="en-US" sz="2400" i="1" dirty="0" err="1" smtClean="0"/>
              <a:t>boter</a:t>
            </a:r>
            <a:r>
              <a:rPr lang="en-US" sz="2400" i="1" dirty="0" smtClean="0"/>
              <a:t> toe </a:t>
            </a:r>
            <a:r>
              <a:rPr lang="en-US" sz="2400" i="1" dirty="0" err="1" smtClean="0"/>
              <a:t>en</a:t>
            </a:r>
            <a:r>
              <a:rPr lang="en-US" sz="2400" i="1" dirty="0" smtClean="0"/>
              <a:t> </a:t>
            </a:r>
            <a:r>
              <a:rPr lang="en-US" sz="2400" i="1" dirty="0" err="1" smtClean="0"/>
              <a:t>roer</a:t>
            </a:r>
            <a:r>
              <a:rPr lang="en-US" sz="2400" i="1" dirty="0" smtClean="0"/>
              <a:t> </a:t>
            </a:r>
            <a:r>
              <a:rPr lang="en-US" sz="2400" i="1" dirty="0" err="1" smtClean="0"/>
              <a:t>goed</a:t>
            </a:r>
            <a:r>
              <a:rPr lang="en-US" sz="2400" i="1" dirty="0" smtClean="0"/>
              <a:t>.</a:t>
            </a:r>
            <a:endParaRPr lang="nl-NL" sz="2400" i="1" dirty="0" smtClean="0"/>
          </a:p>
          <a:p>
            <a:pPr lvl="1"/>
            <a:endParaRPr lang="nl-NL" sz="2400" i="1" dirty="0" smtClean="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564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Komma </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Een komma zet je:</a:t>
            </a:r>
          </a:p>
          <a:p>
            <a:pPr lvl="1"/>
            <a:r>
              <a:rPr lang="nl-NL" sz="2400" dirty="0"/>
              <a:t>Na een naam of uitroep: </a:t>
            </a:r>
            <a:endParaRPr lang="nl-NL" sz="2400" dirty="0" smtClean="0"/>
          </a:p>
          <a:p>
            <a:pPr marL="457200" lvl="1" indent="0">
              <a:buNone/>
            </a:pPr>
            <a:r>
              <a:rPr lang="nl-NL" sz="2400" i="1" dirty="0"/>
              <a:t>	</a:t>
            </a:r>
            <a:r>
              <a:rPr lang="nl-NL" sz="2400" i="1" dirty="0" smtClean="0"/>
              <a:t>Evelien</a:t>
            </a:r>
            <a:r>
              <a:rPr lang="nl-NL" sz="2400" b="1" i="1" dirty="0" smtClean="0">
                <a:solidFill>
                  <a:srgbClr val="0070C0"/>
                </a:solidFill>
              </a:rPr>
              <a:t>,</a:t>
            </a:r>
            <a:r>
              <a:rPr lang="nl-NL" sz="2400" i="1" dirty="0" smtClean="0"/>
              <a:t> heb jij de uitnodigingen verstuurd? </a:t>
            </a:r>
          </a:p>
          <a:p>
            <a:pPr marL="457200" lvl="1" indent="0">
              <a:buNone/>
            </a:pPr>
            <a:r>
              <a:rPr lang="nl-NL" sz="2400" i="1" dirty="0"/>
              <a:t>	</a:t>
            </a:r>
            <a:r>
              <a:rPr lang="nl-NL" sz="2400" i="1" dirty="0" smtClean="0"/>
              <a:t>Hé</a:t>
            </a:r>
            <a:r>
              <a:rPr lang="nl-NL" sz="2400" b="1" i="1" dirty="0">
                <a:solidFill>
                  <a:srgbClr val="0070C0"/>
                </a:solidFill>
              </a:rPr>
              <a:t>,</a:t>
            </a:r>
            <a:r>
              <a:rPr lang="nl-NL" sz="2400" i="1" dirty="0"/>
              <a:t> kijk uit!</a:t>
            </a:r>
          </a:p>
          <a:p>
            <a:pPr lvl="1"/>
            <a:endParaRPr lang="nl-NL" sz="2400" i="1" dirty="0"/>
          </a:p>
          <a:p>
            <a:pPr lvl="1"/>
            <a:r>
              <a:rPr lang="nl-NL" sz="2400" dirty="0"/>
              <a:t>Voor </a:t>
            </a:r>
            <a:r>
              <a:rPr lang="nl-NL" sz="2400" dirty="0" smtClean="0"/>
              <a:t>verbindingswoorden, </a:t>
            </a:r>
            <a:r>
              <a:rPr lang="nl-NL" sz="2400" dirty="0"/>
              <a:t>zoals: </a:t>
            </a:r>
            <a:r>
              <a:rPr lang="nl-NL" sz="2400" i="1" dirty="0"/>
              <a:t>omdat, terwijl, want: </a:t>
            </a:r>
            <a:endParaRPr lang="nl-NL" sz="2400" i="1" dirty="0" smtClean="0"/>
          </a:p>
          <a:p>
            <a:pPr marL="457200" lvl="1" indent="0">
              <a:buNone/>
            </a:pPr>
            <a:r>
              <a:rPr lang="nl-NL" sz="2400" i="1" dirty="0"/>
              <a:t>	</a:t>
            </a:r>
            <a:r>
              <a:rPr lang="nl-NL" sz="2400" i="1" dirty="0" smtClean="0"/>
              <a:t>Ik </a:t>
            </a:r>
            <a:r>
              <a:rPr lang="nl-NL" sz="2400" i="1" dirty="0"/>
              <a:t>ben morgen het eerste uur afwezig</a:t>
            </a:r>
            <a:r>
              <a:rPr lang="nl-NL" sz="2400" b="1" i="1" dirty="0">
                <a:solidFill>
                  <a:srgbClr val="0070C0"/>
                </a:solidFill>
              </a:rPr>
              <a:t>,</a:t>
            </a:r>
            <a:r>
              <a:rPr lang="nl-NL" sz="2400" b="1" i="1" dirty="0"/>
              <a:t> </a:t>
            </a:r>
            <a:r>
              <a:rPr lang="nl-NL" sz="2400" i="1" dirty="0"/>
              <a:t>omdat ik naar de </a:t>
            </a:r>
            <a:r>
              <a:rPr lang="nl-NL" sz="2400" i="1" dirty="0" smtClean="0"/>
              <a:t>	dokter </a:t>
            </a:r>
            <a:r>
              <a:rPr lang="nl-NL" sz="2400" i="1" dirty="0"/>
              <a:t>moet</a:t>
            </a:r>
            <a:r>
              <a:rPr lang="nl-NL" sz="2400" i="1" dirty="0" smtClean="0"/>
              <a:t>.</a:t>
            </a:r>
          </a:p>
          <a:p>
            <a:pPr marL="457200" lvl="1" indent="0">
              <a:buNone/>
            </a:pPr>
            <a:r>
              <a:rPr lang="en-US" sz="2400" i="1" dirty="0"/>
              <a:t>	</a:t>
            </a:r>
            <a:r>
              <a:rPr lang="en-US" sz="2400" i="1" dirty="0" err="1" smtClean="0"/>
              <a:t>Ilja</a:t>
            </a:r>
            <a:r>
              <a:rPr lang="en-US" sz="2400" i="1" dirty="0" smtClean="0"/>
              <a:t> </a:t>
            </a:r>
            <a:r>
              <a:rPr lang="en-US" sz="2400" i="1" dirty="0" err="1" smtClean="0"/>
              <a:t>kan</a:t>
            </a:r>
            <a:r>
              <a:rPr lang="en-US" sz="2400" i="1" dirty="0" smtClean="0"/>
              <a:t> </a:t>
            </a:r>
            <a:r>
              <a:rPr lang="en-US" sz="2400" i="1" dirty="0" err="1" smtClean="0"/>
              <a:t>niet</a:t>
            </a:r>
            <a:r>
              <a:rPr lang="en-US" sz="2400" i="1" dirty="0" smtClean="0"/>
              <a:t> </a:t>
            </a:r>
            <a:r>
              <a:rPr lang="en-US" sz="2400" i="1" dirty="0" err="1" smtClean="0"/>
              <a:t>naar</a:t>
            </a:r>
            <a:r>
              <a:rPr lang="en-US" sz="2400" i="1" dirty="0" smtClean="0"/>
              <a:t> tennis</a:t>
            </a:r>
            <a:r>
              <a:rPr lang="en-US" sz="2400" b="1" i="1" dirty="0" smtClean="0">
                <a:solidFill>
                  <a:srgbClr val="0070C0"/>
                </a:solidFill>
              </a:rPr>
              <a:t>,</a:t>
            </a:r>
            <a:r>
              <a:rPr lang="en-US" sz="2400" i="1" dirty="0" smtClean="0"/>
              <a:t> want </a:t>
            </a:r>
            <a:r>
              <a:rPr lang="en-US" sz="2400" i="1" dirty="0" err="1" smtClean="0"/>
              <a:t>haar</a:t>
            </a:r>
            <a:r>
              <a:rPr lang="en-US" sz="2400" i="1" dirty="0" smtClean="0"/>
              <a:t> </a:t>
            </a:r>
            <a:r>
              <a:rPr lang="en-US" sz="2400" i="1" dirty="0" err="1" smtClean="0"/>
              <a:t>fiets</a:t>
            </a:r>
            <a:r>
              <a:rPr lang="en-US" sz="2400" i="1" dirty="0" smtClean="0"/>
              <a:t> is </a:t>
            </a:r>
            <a:r>
              <a:rPr lang="en-US" sz="2400" i="1" dirty="0" err="1" smtClean="0"/>
              <a:t>stuk</a:t>
            </a:r>
            <a:r>
              <a:rPr lang="en-US" sz="2400" i="1" dirty="0" smtClean="0"/>
              <a:t>.</a:t>
            </a:r>
            <a:endParaRPr lang="nl-NL" sz="2400" i="1" dirty="0"/>
          </a:p>
          <a:p>
            <a:pPr lvl="1"/>
            <a:endParaRPr lang="nl-NL" sz="2000"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159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Waar hoort de komma?</a:t>
            </a:r>
            <a:endParaRPr lang="nl-NL" sz="3000" b="1" dirty="0"/>
          </a:p>
        </p:txBody>
      </p:sp>
      <p:sp>
        <p:nvSpPr>
          <p:cNvPr id="3" name="Tijdelijke aanduiding voor inhoud 2"/>
          <p:cNvSpPr>
            <a:spLocks noGrp="1"/>
          </p:cNvSpPr>
          <p:nvPr>
            <p:ph idx="1"/>
          </p:nvPr>
        </p:nvSpPr>
        <p:spPr>
          <a:xfrm>
            <a:off x="-10407" y="1972281"/>
            <a:ext cx="8229600" cy="4525963"/>
          </a:xfrm>
        </p:spPr>
        <p:txBody>
          <a:bodyPr>
            <a:normAutofit/>
          </a:bodyPr>
          <a:lstStyle/>
          <a:p>
            <a:pPr marL="457200" lvl="1" indent="0">
              <a:buNone/>
            </a:pPr>
            <a:r>
              <a:rPr lang="nl-NL" sz="2400" dirty="0" smtClean="0"/>
              <a:t>Ik  heb  gisteren  aardappels  vlees  en groente  gegeten</a:t>
            </a:r>
            <a:r>
              <a:rPr lang="nl-NL" sz="2400" dirty="0"/>
              <a:t>.</a:t>
            </a:r>
          </a:p>
          <a:p>
            <a:pPr marL="457200" lvl="1" indent="0">
              <a:buNone/>
            </a:pPr>
            <a:endParaRPr lang="nl-NL" sz="2400" dirty="0"/>
          </a:p>
          <a:p>
            <a:pPr marL="457200" lvl="1" indent="0">
              <a:buNone/>
            </a:pPr>
            <a:r>
              <a:rPr lang="nl-NL" sz="2400" dirty="0" smtClean="0"/>
              <a:t>Jan  kun  je  </a:t>
            </a:r>
            <a:r>
              <a:rPr lang="nl-NL" sz="2400" dirty="0"/>
              <a:t>me </a:t>
            </a:r>
            <a:r>
              <a:rPr lang="nl-NL" sz="2400" dirty="0" smtClean="0"/>
              <a:t> de  afstandsbediening  aangeven</a:t>
            </a:r>
            <a:r>
              <a:rPr lang="nl-NL" sz="2400" dirty="0"/>
              <a:t>?</a:t>
            </a:r>
          </a:p>
          <a:p>
            <a:pPr marL="457200" lvl="1" indent="0">
              <a:buNone/>
            </a:pPr>
            <a:endParaRPr lang="nl-NL" sz="2400" dirty="0"/>
          </a:p>
          <a:p>
            <a:pPr marL="457200" lvl="1" indent="0">
              <a:buNone/>
            </a:pPr>
            <a:r>
              <a:rPr lang="nl-NL" sz="2400" dirty="0"/>
              <a:t>Ik </a:t>
            </a:r>
            <a:r>
              <a:rPr lang="nl-NL" sz="2400" dirty="0" smtClean="0"/>
              <a:t> kan  zaterdag  niet  want  dan  moet  ik  voetballen</a:t>
            </a:r>
            <a:r>
              <a:rPr lang="nl-NL" sz="2400" dirty="0"/>
              <a:t>.</a:t>
            </a:r>
          </a:p>
          <a:p>
            <a:pPr marL="457200" lvl="1" indent="0">
              <a:buNone/>
            </a:pPr>
            <a:endParaRPr lang="nl-NL" sz="2400" dirty="0"/>
          </a:p>
          <a:p>
            <a:pPr marL="457200" lvl="1" indent="0">
              <a:buNone/>
            </a:pPr>
            <a:r>
              <a:rPr lang="nl-NL" sz="2400" dirty="0" smtClean="0"/>
              <a:t>Als  </a:t>
            </a:r>
            <a:r>
              <a:rPr lang="nl-NL" sz="2400" dirty="0"/>
              <a:t>je </a:t>
            </a:r>
            <a:r>
              <a:rPr lang="nl-NL" sz="2400" dirty="0" smtClean="0"/>
              <a:t> goed  luistert  hoef  </a:t>
            </a:r>
            <a:r>
              <a:rPr lang="nl-NL" sz="2400" dirty="0"/>
              <a:t>ik </a:t>
            </a:r>
            <a:r>
              <a:rPr lang="nl-NL" sz="2400" dirty="0" smtClean="0"/>
              <a:t> het  niet  nog  eens  uit  te </a:t>
            </a:r>
            <a:r>
              <a:rPr lang="nl-NL" sz="2400" dirty="0"/>
              <a:t>leggen</a:t>
            </a:r>
            <a:r>
              <a:rPr lang="nl-NL" sz="2400" dirty="0" smtClean="0"/>
              <a:t>.</a:t>
            </a:r>
          </a:p>
          <a:p>
            <a:pPr marL="457200" lvl="1" indent="0">
              <a:buNone/>
            </a:pPr>
            <a:endParaRPr lang="nl-NL" sz="2400" dirty="0"/>
          </a:p>
          <a:p>
            <a:pPr marL="457200" lvl="1" indent="0">
              <a:buNone/>
            </a:pPr>
            <a:endParaRPr lang="nl-NL" sz="24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3885572" y="1908121"/>
            <a:ext cx="216024" cy="584775"/>
          </a:xfrm>
          <a:prstGeom prst="rect">
            <a:avLst/>
          </a:prstGeom>
          <a:noFill/>
        </p:spPr>
        <p:txBody>
          <a:bodyPr wrap="square" rtlCol="0">
            <a:spAutoFit/>
          </a:bodyPr>
          <a:lstStyle/>
          <a:p>
            <a:r>
              <a:rPr lang="nl-NL" sz="3200" b="1" dirty="0"/>
              <a:t>,</a:t>
            </a:r>
          </a:p>
        </p:txBody>
      </p:sp>
      <p:sp>
        <p:nvSpPr>
          <p:cNvPr id="6" name="Tekstvak 5"/>
          <p:cNvSpPr txBox="1"/>
          <p:nvPr/>
        </p:nvSpPr>
        <p:spPr>
          <a:xfrm>
            <a:off x="848780" y="2776408"/>
            <a:ext cx="216024" cy="584775"/>
          </a:xfrm>
          <a:prstGeom prst="rect">
            <a:avLst/>
          </a:prstGeom>
          <a:noFill/>
        </p:spPr>
        <p:txBody>
          <a:bodyPr wrap="square" rtlCol="0">
            <a:spAutoFit/>
          </a:bodyPr>
          <a:lstStyle/>
          <a:p>
            <a:r>
              <a:rPr lang="nl-NL" sz="3200" b="1" dirty="0"/>
              <a:t>,</a:t>
            </a:r>
          </a:p>
        </p:txBody>
      </p:sp>
      <p:sp>
        <p:nvSpPr>
          <p:cNvPr id="7" name="Tekstvak 6"/>
          <p:cNvSpPr txBox="1"/>
          <p:nvPr/>
        </p:nvSpPr>
        <p:spPr>
          <a:xfrm>
            <a:off x="3073502" y="3645024"/>
            <a:ext cx="216024" cy="584775"/>
          </a:xfrm>
          <a:prstGeom prst="rect">
            <a:avLst/>
          </a:prstGeom>
          <a:noFill/>
        </p:spPr>
        <p:txBody>
          <a:bodyPr wrap="square" rtlCol="0">
            <a:spAutoFit/>
          </a:bodyPr>
          <a:lstStyle/>
          <a:p>
            <a:r>
              <a:rPr lang="nl-NL" sz="3200" b="1" dirty="0"/>
              <a:t>,</a:t>
            </a:r>
          </a:p>
        </p:txBody>
      </p:sp>
      <p:sp>
        <p:nvSpPr>
          <p:cNvPr id="8" name="Tekstvak 7"/>
          <p:cNvSpPr txBox="1"/>
          <p:nvPr/>
        </p:nvSpPr>
        <p:spPr>
          <a:xfrm>
            <a:off x="2965490" y="4553895"/>
            <a:ext cx="216024" cy="584775"/>
          </a:xfrm>
          <a:prstGeom prst="rect">
            <a:avLst/>
          </a:prstGeom>
          <a:noFill/>
        </p:spPr>
        <p:txBody>
          <a:bodyPr wrap="square" rtlCol="0">
            <a:spAutoFit/>
          </a:bodyPr>
          <a:lstStyle/>
          <a:p>
            <a:r>
              <a:rPr lang="nl-NL" sz="3200" b="1" dirty="0"/>
              <a:t>,</a:t>
            </a:r>
          </a:p>
        </p:txBody>
      </p:sp>
      <p:sp>
        <p:nvSpPr>
          <p:cNvPr id="11" name="Toelichting met afgeronde rechthoek 10"/>
          <p:cNvSpPr/>
          <p:nvPr/>
        </p:nvSpPr>
        <p:spPr>
          <a:xfrm>
            <a:off x="6945948" y="1196751"/>
            <a:ext cx="2195736" cy="580419"/>
          </a:xfrm>
          <a:prstGeom prst="wedgeRoundRectCallout">
            <a:avLst>
              <a:gd name="adj1" fmla="val -50489"/>
              <a:gd name="adj2" fmla="val 89436"/>
              <a:gd name="adj3" fmla="val 16667"/>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smtClean="0">
                <a:solidFill>
                  <a:srgbClr val="00B050"/>
                </a:solidFill>
              </a:rPr>
              <a:t>Tussen delen van een opsomming</a:t>
            </a:r>
            <a:endParaRPr lang="nl-NL" sz="1600" dirty="0">
              <a:solidFill>
                <a:srgbClr val="00B050"/>
              </a:solidFill>
            </a:endParaRPr>
          </a:p>
        </p:txBody>
      </p:sp>
      <p:sp>
        <p:nvSpPr>
          <p:cNvPr id="12" name="Toelichting met afgeronde rechthoek 11"/>
          <p:cNvSpPr/>
          <p:nvPr/>
        </p:nvSpPr>
        <p:spPr>
          <a:xfrm>
            <a:off x="6839744" y="2412177"/>
            <a:ext cx="2304256" cy="584775"/>
          </a:xfrm>
          <a:prstGeom prst="wedgeRoundRectCallout">
            <a:avLst>
              <a:gd name="adj1" fmla="val -62922"/>
              <a:gd name="adj2" fmla="val 45915"/>
              <a:gd name="adj3" fmla="val 16667"/>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smtClean="0">
                <a:solidFill>
                  <a:srgbClr val="00B050"/>
                </a:solidFill>
              </a:rPr>
              <a:t>Na een naam of uitroep</a:t>
            </a:r>
            <a:endParaRPr lang="nl-NL" sz="1600" dirty="0">
              <a:solidFill>
                <a:srgbClr val="00B050"/>
              </a:solidFill>
            </a:endParaRPr>
          </a:p>
        </p:txBody>
      </p:sp>
      <p:sp>
        <p:nvSpPr>
          <p:cNvPr id="13" name="Toelichting met afgeronde rechthoek 12"/>
          <p:cNvSpPr/>
          <p:nvPr/>
        </p:nvSpPr>
        <p:spPr>
          <a:xfrm>
            <a:off x="7055768" y="4149080"/>
            <a:ext cx="2088232" cy="576064"/>
          </a:xfrm>
          <a:prstGeom prst="wedgeRoundRectCallout">
            <a:avLst>
              <a:gd name="adj1" fmla="val -69929"/>
              <a:gd name="adj2" fmla="val 1281"/>
              <a:gd name="adj3" fmla="val 16667"/>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smtClean="0">
                <a:solidFill>
                  <a:srgbClr val="00B050"/>
                </a:solidFill>
              </a:rPr>
              <a:t>Voor een verbindingswoord</a:t>
            </a:r>
            <a:endParaRPr lang="nl-NL" sz="1600" dirty="0">
              <a:solidFill>
                <a:srgbClr val="00B050"/>
              </a:solidFill>
            </a:endParaRPr>
          </a:p>
        </p:txBody>
      </p:sp>
      <p:sp>
        <p:nvSpPr>
          <p:cNvPr id="14" name="Toelichting met afgeronde rechthoek 13"/>
          <p:cNvSpPr/>
          <p:nvPr/>
        </p:nvSpPr>
        <p:spPr>
          <a:xfrm>
            <a:off x="7197468" y="5373216"/>
            <a:ext cx="1944216" cy="576064"/>
          </a:xfrm>
          <a:prstGeom prst="wedgeRoundRectCallout">
            <a:avLst>
              <a:gd name="adj1" fmla="val -72140"/>
              <a:gd name="adj2" fmla="val -102645"/>
              <a:gd name="adj3" fmla="val 16667"/>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smtClean="0">
                <a:solidFill>
                  <a:srgbClr val="00B050"/>
                </a:solidFill>
              </a:rPr>
              <a:t>Tussen twee persoonsvormen</a:t>
            </a:r>
            <a:endParaRPr lang="nl-NL" sz="1600" dirty="0">
              <a:solidFill>
                <a:srgbClr val="00B050"/>
              </a:solidFill>
            </a:endParaRPr>
          </a:p>
        </p:txBody>
      </p:sp>
    </p:spTree>
    <p:extLst>
      <p:ext uri="{BB962C8B-B14F-4D97-AF65-F5344CB8AC3E}">
        <p14:creationId xmlns:p14="http://schemas.microsoft.com/office/powerpoint/2010/main" val="2289599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additive="base">
                                        <p:cTn id="47" dur="500" fill="hold"/>
                                        <p:tgtEl>
                                          <p:spTgt spid="8"/>
                                        </p:tgtEl>
                                        <p:attrNameLst>
                                          <p:attrName>ppt_x</p:attrName>
                                        </p:attrNameLst>
                                      </p:cBhvr>
                                      <p:tavLst>
                                        <p:tav tm="0">
                                          <p:val>
                                            <p:strVal val="#ppt_x"/>
                                          </p:val>
                                        </p:tav>
                                        <p:tav tm="100000">
                                          <p:val>
                                            <p:strVal val="#ppt_x"/>
                                          </p:val>
                                        </p:tav>
                                      </p:tavLst>
                                    </p:anim>
                                    <p:anim calcmode="lin" valueType="num">
                                      <p:cBhvr additive="base">
                                        <p:cTn id="4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P spid="8" grpId="0"/>
      <p:bldP spid="11" grpId="0" animBg="1"/>
      <p:bldP spid="12" grpId="0" animBg="1"/>
      <p:bldP spid="1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Dubbele punt en aanhalingstekens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smtClean="0"/>
              <a:t>Een </a:t>
            </a:r>
            <a:r>
              <a:rPr lang="nl-NL" sz="2400" b="1" dirty="0" smtClean="0"/>
              <a:t>dubbele punt </a:t>
            </a:r>
            <a:r>
              <a:rPr lang="nl-NL" sz="2400" dirty="0" smtClean="0"/>
              <a:t>en </a:t>
            </a:r>
            <a:r>
              <a:rPr lang="nl-NL" sz="2400" b="1" dirty="0" smtClean="0"/>
              <a:t>aanhalingstekens</a:t>
            </a:r>
            <a:r>
              <a:rPr lang="nl-NL" sz="2400" dirty="0" smtClean="0"/>
              <a:t> gebruik je bij een citaat:</a:t>
            </a:r>
          </a:p>
          <a:p>
            <a:pPr marL="0" indent="0">
              <a:buNone/>
            </a:pPr>
            <a:endParaRPr lang="nl-NL" sz="2400" i="1" dirty="0" smtClean="0"/>
          </a:p>
          <a:p>
            <a:pPr marL="457200" lvl="1" indent="0">
              <a:buNone/>
            </a:pPr>
            <a:r>
              <a:rPr lang="nl-NL" sz="2400" i="1" dirty="0" smtClean="0"/>
              <a:t>Mijn vader zei</a:t>
            </a:r>
            <a:r>
              <a:rPr lang="nl-NL" sz="2400" b="1" i="1" dirty="0" smtClean="0">
                <a:solidFill>
                  <a:srgbClr val="0070C0"/>
                </a:solidFill>
              </a:rPr>
              <a:t>: ‘</a:t>
            </a:r>
            <a:r>
              <a:rPr lang="nl-NL" sz="2400" i="1" dirty="0" smtClean="0"/>
              <a:t>Als je nog een keer te laat komt, krijg je een week huisarrest.</a:t>
            </a:r>
            <a:r>
              <a:rPr lang="nl-NL" sz="2400" b="1" i="1" dirty="0" smtClean="0">
                <a:solidFill>
                  <a:srgbClr val="0070C0"/>
                </a:solidFill>
              </a:rPr>
              <a:t>’</a:t>
            </a:r>
          </a:p>
          <a:p>
            <a:pPr marL="457200" lvl="1" indent="0">
              <a:buNone/>
            </a:pPr>
            <a:endParaRPr lang="nl-NL" sz="2400" i="1" dirty="0"/>
          </a:p>
          <a:p>
            <a:pPr marL="457200" lvl="1" indent="0">
              <a:buNone/>
            </a:pPr>
            <a:r>
              <a:rPr lang="nl-NL" sz="2400" i="1" dirty="0" smtClean="0"/>
              <a:t>Mijn moeder vroeg mij laatst</a:t>
            </a:r>
            <a:r>
              <a:rPr lang="nl-NL" sz="2400" b="1" i="1" dirty="0" smtClean="0">
                <a:solidFill>
                  <a:srgbClr val="0070C0"/>
                </a:solidFill>
              </a:rPr>
              <a:t>: ‘</a:t>
            </a:r>
            <a:r>
              <a:rPr lang="nl-NL" sz="2400" i="1" dirty="0" smtClean="0"/>
              <a:t>Wanneer ruim je je kamer weer eens op?</a:t>
            </a:r>
            <a:r>
              <a:rPr lang="nl-NL" sz="2400" b="1" i="1" dirty="0" smtClean="0">
                <a:solidFill>
                  <a:srgbClr val="0070C0"/>
                </a:solidFill>
              </a:rPr>
              <a:t>’</a:t>
            </a:r>
          </a:p>
          <a:p>
            <a:pPr marL="457200" lvl="1" indent="0">
              <a:buNone/>
            </a:pPr>
            <a:endParaRPr lang="nl-NL" sz="2400" i="1" dirty="0" smtClean="0"/>
          </a:p>
          <a:p>
            <a:pPr marL="457200" lvl="1" indent="0">
              <a:buNone/>
            </a:pPr>
            <a:r>
              <a:rPr lang="nl-NL" sz="2400" b="1" i="1" dirty="0" smtClean="0">
                <a:solidFill>
                  <a:srgbClr val="0070C0"/>
                </a:solidFill>
              </a:rPr>
              <a:t>‘</a:t>
            </a:r>
            <a:r>
              <a:rPr lang="nl-NL" sz="2400" i="1" dirty="0" smtClean="0"/>
              <a:t>Als ik meer zakgeld krijg,</a:t>
            </a:r>
            <a:r>
              <a:rPr lang="nl-NL" sz="2400" b="1" i="1" dirty="0" smtClean="0">
                <a:solidFill>
                  <a:srgbClr val="0070C0"/>
                </a:solidFill>
              </a:rPr>
              <a:t>’</a:t>
            </a:r>
            <a:r>
              <a:rPr lang="nl-NL" sz="2400" b="1" i="1" dirty="0" smtClean="0"/>
              <a:t> </a:t>
            </a:r>
            <a:r>
              <a:rPr lang="nl-NL" sz="2400" i="1" dirty="0" smtClean="0"/>
              <a:t>antwoordde ik.</a:t>
            </a:r>
            <a:endParaRPr lang="nl-NL" sz="2400" b="1" i="1" dirty="0" smtClean="0"/>
          </a:p>
          <a:p>
            <a:pPr lvl="1"/>
            <a:endParaRPr lang="nl-NL" sz="20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0171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Hoofdletters</a:t>
            </a:r>
            <a:endParaRPr lang="nl-NL" sz="3000" b="1" dirty="0"/>
          </a:p>
        </p:txBody>
      </p:sp>
      <p:sp>
        <p:nvSpPr>
          <p:cNvPr id="3" name="Tijdelijke aanduiding voor inhoud 2"/>
          <p:cNvSpPr>
            <a:spLocks noGrp="1"/>
          </p:cNvSpPr>
          <p:nvPr>
            <p:ph idx="1"/>
          </p:nvPr>
        </p:nvSpPr>
        <p:spPr>
          <a:xfrm>
            <a:off x="457200" y="1412776"/>
            <a:ext cx="8363272" cy="4896544"/>
          </a:xfrm>
        </p:spPr>
        <p:txBody>
          <a:bodyPr>
            <a:normAutofit/>
          </a:bodyPr>
          <a:lstStyle/>
          <a:p>
            <a:pPr marL="0" indent="0">
              <a:buNone/>
            </a:pPr>
            <a:r>
              <a:rPr lang="nl-NL" sz="2400" dirty="0" smtClean="0"/>
              <a:t>Een </a:t>
            </a:r>
            <a:r>
              <a:rPr lang="nl-NL" sz="2400" b="1" dirty="0" smtClean="0"/>
              <a:t>hoofdletter</a:t>
            </a:r>
            <a:r>
              <a:rPr lang="nl-NL" sz="2400" dirty="0" smtClean="0"/>
              <a:t> gebruik je:</a:t>
            </a:r>
          </a:p>
          <a:p>
            <a:pPr lvl="1"/>
            <a:r>
              <a:rPr lang="nl-NL" sz="2400" dirty="0"/>
              <a:t>Aan het begin van een </a:t>
            </a:r>
            <a:r>
              <a:rPr lang="nl-NL" sz="2400" dirty="0" smtClean="0"/>
              <a:t>zin: </a:t>
            </a:r>
          </a:p>
          <a:p>
            <a:pPr marL="457200" lvl="1" indent="0">
              <a:buNone/>
            </a:pPr>
            <a:r>
              <a:rPr lang="nl-NL" sz="2400" b="1" i="1" dirty="0"/>
              <a:t>	</a:t>
            </a:r>
            <a:r>
              <a:rPr lang="nl-NL" sz="2400" b="1" i="1" dirty="0" smtClean="0"/>
              <a:t>G</a:t>
            </a:r>
            <a:r>
              <a:rPr lang="nl-NL" sz="2400" i="1" dirty="0" smtClean="0"/>
              <a:t>isteren was ik ziek. </a:t>
            </a:r>
          </a:p>
          <a:p>
            <a:pPr marL="457200" lvl="1" indent="0">
              <a:buNone/>
            </a:pPr>
            <a:endParaRPr lang="nl-NL" sz="2400" i="1" dirty="0"/>
          </a:p>
          <a:p>
            <a:pPr lvl="1"/>
            <a:r>
              <a:rPr lang="nl-NL" sz="2400" dirty="0"/>
              <a:t>Bij </a:t>
            </a:r>
            <a:r>
              <a:rPr lang="nl-NL" sz="2400" dirty="0" smtClean="0"/>
              <a:t>namen: </a:t>
            </a:r>
          </a:p>
          <a:p>
            <a:pPr marL="457200" lvl="1" indent="0">
              <a:buNone/>
            </a:pPr>
            <a:r>
              <a:rPr lang="nl-NL" sz="2400" b="1" i="1" dirty="0"/>
              <a:t>	</a:t>
            </a:r>
            <a:r>
              <a:rPr lang="nl-NL" sz="2400" b="1" i="1" dirty="0" smtClean="0"/>
              <a:t>K</a:t>
            </a:r>
            <a:r>
              <a:rPr lang="nl-NL" sz="2400" i="1" dirty="0" smtClean="0"/>
              <a:t>ees van </a:t>
            </a:r>
            <a:r>
              <a:rPr lang="nl-NL" sz="2400" b="1" i="1" dirty="0" smtClean="0"/>
              <a:t>D</a:t>
            </a:r>
            <a:r>
              <a:rPr lang="nl-NL" sz="2400" i="1" dirty="0" smtClean="0"/>
              <a:t>am, familie </a:t>
            </a:r>
            <a:r>
              <a:rPr lang="nl-NL" sz="2400" b="1" i="1" dirty="0" smtClean="0"/>
              <a:t>V</a:t>
            </a:r>
            <a:r>
              <a:rPr lang="nl-NL" sz="2400" i="1" dirty="0" smtClean="0"/>
              <a:t>an </a:t>
            </a:r>
            <a:r>
              <a:rPr lang="nl-NL" sz="2400" b="1" i="1" dirty="0" smtClean="0"/>
              <a:t>A</a:t>
            </a:r>
            <a:r>
              <a:rPr lang="nl-NL" sz="2400" i="1" dirty="0" smtClean="0"/>
              <a:t>rk, </a:t>
            </a:r>
            <a:r>
              <a:rPr lang="nl-NL" sz="2400" b="1" i="1" dirty="0" smtClean="0"/>
              <a:t>A</a:t>
            </a:r>
            <a:r>
              <a:rPr lang="nl-NL" sz="2400" i="1" dirty="0" smtClean="0"/>
              <a:t>msterdam,</a:t>
            </a:r>
            <a:r>
              <a:rPr lang="nl-NL" sz="2400" b="1" i="1" dirty="0" smtClean="0"/>
              <a:t> P</a:t>
            </a:r>
            <a:r>
              <a:rPr lang="nl-NL" sz="2400" i="1" dirty="0" smtClean="0"/>
              <a:t>asen, 	</a:t>
            </a:r>
            <a:r>
              <a:rPr lang="nl-NL" sz="2400" b="1" i="1" dirty="0" smtClean="0"/>
              <a:t>H</a:t>
            </a:r>
            <a:r>
              <a:rPr lang="nl-NL" sz="2400" i="1" dirty="0" smtClean="0"/>
              <a:t>oofdstraat</a:t>
            </a:r>
          </a:p>
          <a:p>
            <a:pPr marL="457200" lvl="1" indent="0">
              <a:buNone/>
            </a:pPr>
            <a:endParaRPr lang="nl-NL" sz="2400" dirty="0" smtClean="0"/>
          </a:p>
          <a:p>
            <a:pPr lvl="1"/>
            <a:r>
              <a:rPr lang="nl-NL" sz="2400" dirty="0" smtClean="0"/>
              <a:t>Bij </a:t>
            </a:r>
            <a:r>
              <a:rPr lang="nl-NL" sz="2400" dirty="0"/>
              <a:t>woorden gemaakt van aardrijkskundige </a:t>
            </a:r>
            <a:r>
              <a:rPr lang="nl-NL" sz="2400" dirty="0" smtClean="0"/>
              <a:t>namen: </a:t>
            </a:r>
          </a:p>
          <a:p>
            <a:pPr marL="457200" lvl="1" indent="0">
              <a:buNone/>
            </a:pPr>
            <a:r>
              <a:rPr lang="nl-NL" sz="2400" b="1" i="1" dirty="0"/>
              <a:t>	</a:t>
            </a:r>
            <a:r>
              <a:rPr lang="nl-NL" sz="2400" b="1" i="1" dirty="0" smtClean="0"/>
              <a:t>D</a:t>
            </a:r>
            <a:r>
              <a:rPr lang="nl-NL" sz="2400" i="1" dirty="0" smtClean="0"/>
              <a:t>uitse, </a:t>
            </a:r>
            <a:r>
              <a:rPr lang="nl-NL" sz="2400" b="1" i="1" dirty="0" smtClean="0"/>
              <a:t>N</a:t>
            </a:r>
            <a:r>
              <a:rPr lang="nl-NL" sz="2400" i="1" dirty="0" smtClean="0"/>
              <a:t>oord-</a:t>
            </a:r>
            <a:r>
              <a:rPr lang="nl-NL" sz="2400" b="1" i="1" dirty="0" smtClean="0"/>
              <a:t>A</a:t>
            </a:r>
            <a:r>
              <a:rPr lang="nl-NL" sz="2400" i="1" dirty="0" smtClean="0"/>
              <a:t>merikaanse</a:t>
            </a:r>
            <a:endParaRPr lang="nl-NL" sz="2400" i="1" dirty="0"/>
          </a:p>
          <a:p>
            <a:endParaRPr lang="nl-NL" sz="2400" dirty="0"/>
          </a:p>
          <a:p>
            <a:pPr marL="457200" lvl="1" indent="0">
              <a:buNone/>
            </a:pPr>
            <a:endParaRPr lang="nl-NL" sz="20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333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NieuwNederlandsPowerPoint">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NieuwNederlandsPowerPoint</Template>
  <TotalTime>160</TotalTime>
  <Words>428</Words>
  <Application>Microsoft Office PowerPoint</Application>
  <PresentationFormat>On-screen Show (4:3)</PresentationFormat>
  <Paragraphs>109</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NieuwNederlandsPowerPoint</vt:lpstr>
      <vt:lpstr>Hoofdstuk 1  Taalverzorging</vt:lpstr>
      <vt:lpstr>Inhoud</vt:lpstr>
      <vt:lpstr>Waarom leestekens en hoofdletters?</vt:lpstr>
      <vt:lpstr>Punt, vraagteken of uitroepteken</vt:lpstr>
      <vt:lpstr>Komma</vt:lpstr>
      <vt:lpstr>Komma </vt:lpstr>
      <vt:lpstr>Waar hoort de komma?</vt:lpstr>
      <vt:lpstr>Dubbele punt en aanhalingstekens</vt:lpstr>
      <vt:lpstr>Hoofdletters</vt:lpstr>
      <vt:lpstr>Hoofdletters</vt:lpstr>
      <vt:lpstr>Zijn de hoofdletters juist of onjuist gebruikt?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  Taalverzorging</dc:title>
  <dc:creator>Anouk de Kleijn</dc:creator>
  <cp:lastModifiedBy>corei3</cp:lastModifiedBy>
  <cp:revision>19</cp:revision>
  <dcterms:created xsi:type="dcterms:W3CDTF">2014-10-13T09:44:22Z</dcterms:created>
  <dcterms:modified xsi:type="dcterms:W3CDTF">2019-01-14T23:40:36Z</dcterms:modified>
</cp:coreProperties>
</file>