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70" r:id="rId4"/>
    <p:sldId id="271" r:id="rId5"/>
    <p:sldId id="273" r:id="rId6"/>
    <p:sldId id="272" r:id="rId7"/>
    <p:sldId id="274" r:id="rId8"/>
    <p:sldId id="268" r:id="rId9"/>
    <p:sldId id="257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7D1E4-3ACD-B54D-BEBD-2B1A0F663B7E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D1780-8743-2B4F-B44B-CF4BCA4D2484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72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D1780-8743-2B4F-B44B-CF4BCA4D2484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8209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BF6A4-55E8-A640-9FB4-FCE599BB5E4E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4633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BF6A4-55E8-A640-9FB4-FCE599BB5E4E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7570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D1780-8743-2B4F-B44B-CF4BCA4D2484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0520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BF6A4-55E8-A640-9FB4-FCE599BB5E4E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950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D1780-8743-2B4F-B44B-CF4BCA4D2484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4744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D1780-8743-2B4F-B44B-CF4BCA4D2484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696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b="1" dirty="0" smtClean="0"/>
              <a:t>Hoofdstuk 3 </a:t>
            </a:r>
            <a:br>
              <a:rPr lang="nl-NL" sz="3600" b="1" dirty="0" smtClean="0"/>
            </a:br>
            <a:r>
              <a:rPr lang="nl-NL" sz="3600" b="1" dirty="0" smtClean="0"/>
              <a:t>Taalverzorging</a:t>
            </a:r>
            <a:endParaRPr lang="nl-NL" sz="36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Spelling: tussenletters</a:t>
            </a:r>
            <a:endParaRPr lang="nl-NL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7200800" cy="365125"/>
          </a:xfrm>
        </p:spPr>
        <p:txBody>
          <a:bodyPr/>
          <a:lstStyle/>
          <a:p>
            <a:pPr algn="l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© Noordhoff Uitgevers bv 2015 			4gt		 1F</a:t>
            </a:r>
            <a:endParaRPr lang="nl-NL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Inhoud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Tussenletters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400" dirty="0" smtClean="0"/>
              <a:t>-en-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400" dirty="0" smtClean="0"/>
              <a:t>-e-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2400" dirty="0" smtClean="0"/>
              <a:t>-s-</a:t>
            </a:r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Oefenen</a:t>
            </a:r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769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Tussenletters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Een samenstelling is een woord dat bestaat uit meerdere aan elkaar geplakte bestaande woorden:</a:t>
            </a:r>
          </a:p>
          <a:p>
            <a:pPr marL="0" indent="0">
              <a:buNone/>
            </a:pPr>
            <a:r>
              <a:rPr lang="nl-NL" sz="2400" dirty="0"/>
              <a:t>	</a:t>
            </a:r>
            <a:r>
              <a:rPr lang="nl-NL" sz="2400" i="1" dirty="0"/>
              <a:t>s</a:t>
            </a:r>
            <a:r>
              <a:rPr lang="nl-NL" sz="2400" i="1" dirty="0" smtClean="0"/>
              <a:t>oeplepel</a:t>
            </a:r>
          </a:p>
          <a:p>
            <a:pPr marL="0" indent="0">
              <a:buNone/>
            </a:pPr>
            <a:r>
              <a:rPr lang="nl-NL" sz="2400" i="1" dirty="0"/>
              <a:t>	b</a:t>
            </a:r>
            <a:r>
              <a:rPr lang="nl-NL" sz="2400" i="1" dirty="0" smtClean="0"/>
              <a:t>roodtrommel</a:t>
            </a:r>
            <a:endParaRPr lang="nl-NL" sz="2400" dirty="0" smtClean="0"/>
          </a:p>
          <a:p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In een samenstelling heb je vaak tussenletters nodig:</a:t>
            </a:r>
          </a:p>
          <a:p>
            <a:pPr marL="0" indent="0">
              <a:buNone/>
            </a:pPr>
            <a:r>
              <a:rPr lang="nl-NL" sz="2400" i="1" dirty="0"/>
              <a:t>	k</a:t>
            </a:r>
            <a:r>
              <a:rPr lang="nl-NL" sz="2400" i="1" dirty="0" smtClean="0"/>
              <a:t>oek</a:t>
            </a:r>
            <a:r>
              <a:rPr lang="nl-NL" sz="2400" b="1" i="1" dirty="0" smtClean="0">
                <a:solidFill>
                  <a:srgbClr val="0070C0"/>
                </a:solidFill>
              </a:rPr>
              <a:t>en</a:t>
            </a:r>
            <a:r>
              <a:rPr lang="nl-NL" sz="2400" i="1" dirty="0" smtClean="0"/>
              <a:t>pan</a:t>
            </a:r>
          </a:p>
          <a:p>
            <a:pPr marL="0" indent="0">
              <a:buNone/>
            </a:pPr>
            <a:r>
              <a:rPr lang="nl-NL" sz="2400" i="1" dirty="0"/>
              <a:t>	</a:t>
            </a:r>
            <a:r>
              <a:rPr lang="nl-NL" sz="2400" i="1" dirty="0" smtClean="0"/>
              <a:t>mening</a:t>
            </a:r>
            <a:r>
              <a:rPr lang="nl-NL" sz="2400" b="1" i="1" dirty="0" smtClean="0">
                <a:solidFill>
                  <a:srgbClr val="0070C0"/>
                </a:solidFill>
              </a:rPr>
              <a:t>s</a:t>
            </a:r>
            <a:r>
              <a:rPr lang="nl-NL" sz="2400" i="1" dirty="0" smtClean="0"/>
              <a:t>verschil</a:t>
            </a:r>
          </a:p>
          <a:p>
            <a:pPr marL="0" indent="0">
              <a:buNone/>
            </a:pPr>
            <a:r>
              <a:rPr lang="nl-NL" sz="2400" i="1" dirty="0"/>
              <a:t>	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45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Tussenletters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De tussenletters </a:t>
            </a:r>
            <a:r>
              <a:rPr lang="nl-NL" sz="2400" b="1" dirty="0"/>
              <a:t>-en- </a:t>
            </a:r>
            <a:r>
              <a:rPr lang="nl-NL" sz="2400" dirty="0"/>
              <a:t>gebruik je als het eerste woord alleen een meervoud op -</a:t>
            </a:r>
            <a:r>
              <a:rPr lang="nl-NL" sz="2400" dirty="0" smtClean="0"/>
              <a:t>en </a:t>
            </a:r>
            <a:r>
              <a:rPr lang="nl-NL" sz="2400" dirty="0"/>
              <a:t>heeft</a:t>
            </a:r>
            <a:r>
              <a:rPr lang="nl-NL" sz="2400" dirty="0" smtClean="0"/>
              <a:t>:</a:t>
            </a:r>
          </a:p>
          <a:p>
            <a:endParaRPr lang="nl-NL" sz="2400" dirty="0"/>
          </a:p>
          <a:p>
            <a:pPr marL="457200" lvl="1" indent="0">
              <a:buNone/>
            </a:pPr>
            <a:r>
              <a:rPr lang="nl-NL" sz="2400" i="1" dirty="0"/>
              <a:t>stoel + dans = </a:t>
            </a:r>
            <a:r>
              <a:rPr lang="nl-NL" sz="2400" i="1" dirty="0" smtClean="0"/>
              <a:t>stoel</a:t>
            </a:r>
            <a:r>
              <a:rPr lang="nl-NL" sz="2400" b="1" i="1" dirty="0" smtClean="0">
                <a:solidFill>
                  <a:srgbClr val="0070C0"/>
                </a:solidFill>
              </a:rPr>
              <a:t>en</a:t>
            </a:r>
            <a:r>
              <a:rPr lang="nl-NL" sz="2400" i="1" dirty="0" smtClean="0"/>
              <a:t>dans</a:t>
            </a:r>
          </a:p>
          <a:p>
            <a:pPr marL="457200" lvl="1" indent="0">
              <a:buNone/>
            </a:pPr>
            <a:endParaRPr lang="nl-NL" sz="2400" i="1" dirty="0"/>
          </a:p>
          <a:p>
            <a:pPr marL="457200" lvl="1" indent="0">
              <a:buNone/>
            </a:pPr>
            <a:r>
              <a:rPr lang="nl-NL" sz="2400" i="1" dirty="0"/>
              <a:t>schoen + doos = </a:t>
            </a:r>
            <a:r>
              <a:rPr lang="nl-NL" sz="2400" i="1" dirty="0" smtClean="0"/>
              <a:t>schoen</a:t>
            </a:r>
            <a:r>
              <a:rPr lang="nl-NL" sz="2400" b="1" i="1" dirty="0" smtClean="0">
                <a:solidFill>
                  <a:srgbClr val="0070C0"/>
                </a:solidFill>
              </a:rPr>
              <a:t>en</a:t>
            </a:r>
            <a:r>
              <a:rPr lang="nl-NL" sz="2400" i="1" dirty="0" smtClean="0"/>
              <a:t>doos</a:t>
            </a:r>
          </a:p>
          <a:p>
            <a:pPr marL="457200" lvl="1" indent="0">
              <a:buNone/>
            </a:pPr>
            <a:endParaRPr lang="nl-NL" sz="2400" i="1" dirty="0"/>
          </a:p>
          <a:p>
            <a:pPr marL="457200" lvl="1" indent="0">
              <a:buNone/>
            </a:pPr>
            <a:r>
              <a:rPr lang="nl-NL" sz="2400" i="1" dirty="0"/>
              <a:t>bril + koker = brill</a:t>
            </a:r>
            <a:r>
              <a:rPr lang="nl-NL" sz="2400" b="1" i="1" dirty="0">
                <a:solidFill>
                  <a:srgbClr val="0070C0"/>
                </a:solidFill>
              </a:rPr>
              <a:t>en</a:t>
            </a:r>
            <a:r>
              <a:rPr lang="nl-NL" sz="2400" i="1" dirty="0"/>
              <a:t>koker </a:t>
            </a:r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88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Tussenletters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De tussenletter </a:t>
            </a:r>
            <a:r>
              <a:rPr lang="nl-NL" sz="2400" b="1" dirty="0" smtClean="0"/>
              <a:t>-e- </a:t>
            </a:r>
            <a:r>
              <a:rPr lang="nl-NL" sz="2400" dirty="0" smtClean="0"/>
              <a:t>gebruik je als:</a:t>
            </a:r>
          </a:p>
          <a:p>
            <a:pPr lvl="1"/>
            <a:r>
              <a:rPr lang="nl-NL" sz="2400" dirty="0" smtClean="0"/>
              <a:t>er van het eerste woord maar één bestaat: </a:t>
            </a:r>
          </a:p>
          <a:p>
            <a:pPr marL="457200" lvl="1" indent="0">
              <a:buNone/>
            </a:pPr>
            <a:r>
              <a:rPr lang="nl-NL" sz="2400" i="1" dirty="0" smtClean="0"/>
              <a:t>	zon + bril = zonn</a:t>
            </a:r>
            <a:r>
              <a:rPr lang="nl-NL" sz="2400" b="1" i="1" dirty="0" smtClean="0">
                <a:solidFill>
                  <a:srgbClr val="0070C0"/>
                </a:solidFill>
              </a:rPr>
              <a:t>e</a:t>
            </a:r>
            <a:r>
              <a:rPr lang="nl-NL" sz="2400" i="1" dirty="0" smtClean="0"/>
              <a:t>bril</a:t>
            </a:r>
            <a:endParaRPr lang="nl-NL" sz="2400" i="1" dirty="0"/>
          </a:p>
          <a:p>
            <a:pPr lvl="1"/>
            <a:endParaRPr lang="nl-NL" sz="2400" dirty="0" smtClean="0"/>
          </a:p>
          <a:p>
            <a:pPr lvl="1"/>
            <a:r>
              <a:rPr lang="nl-NL" sz="2400" dirty="0" smtClean="0"/>
              <a:t>het eerste woord een versterkende betekenis heeft: </a:t>
            </a:r>
          </a:p>
          <a:p>
            <a:pPr marL="457200" lvl="1" indent="0">
              <a:buNone/>
            </a:pPr>
            <a:r>
              <a:rPr lang="nl-NL" sz="2400" i="1" dirty="0" smtClean="0"/>
              <a:t>	beer + sterk = ber</a:t>
            </a:r>
            <a:r>
              <a:rPr lang="nl-NL" sz="2400" b="1" i="1" dirty="0" smtClean="0">
                <a:solidFill>
                  <a:srgbClr val="0070C0"/>
                </a:solidFill>
              </a:rPr>
              <a:t>e</a:t>
            </a:r>
            <a:r>
              <a:rPr lang="nl-NL" sz="2400" i="1" dirty="0" smtClean="0"/>
              <a:t>sterk (heel erg sterk)</a:t>
            </a:r>
            <a:endParaRPr lang="nl-NL" sz="2400" i="1" dirty="0"/>
          </a:p>
          <a:p>
            <a:pPr lvl="1"/>
            <a:endParaRPr lang="nl-NL" sz="2400" dirty="0" smtClean="0"/>
          </a:p>
          <a:p>
            <a:pPr lvl="1"/>
            <a:r>
              <a:rPr lang="nl-NL" sz="2400" dirty="0" smtClean="0"/>
              <a:t>het eerste woord een meervoud op -en én -s heeft: </a:t>
            </a:r>
          </a:p>
          <a:p>
            <a:pPr marL="457200" lvl="1" indent="0">
              <a:buNone/>
            </a:pPr>
            <a:r>
              <a:rPr lang="nl-NL" sz="2400" i="1" dirty="0" smtClean="0"/>
              <a:t>	groente + soep = groent</a:t>
            </a:r>
            <a:r>
              <a:rPr lang="nl-NL" sz="2400" b="1" i="1" dirty="0" smtClean="0">
                <a:solidFill>
                  <a:srgbClr val="0070C0"/>
                </a:solidFill>
              </a:rPr>
              <a:t>e</a:t>
            </a:r>
            <a:r>
              <a:rPr lang="nl-NL" sz="2400" i="1" dirty="0" smtClean="0"/>
              <a:t>soep (want groenten én 	groentes)</a:t>
            </a:r>
          </a:p>
          <a:p>
            <a:endParaRPr lang="nl-NL" sz="2200" dirty="0"/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58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Tussenletters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De tussenletter </a:t>
            </a:r>
            <a:r>
              <a:rPr lang="nl-NL" sz="2400" b="1" dirty="0" smtClean="0"/>
              <a:t>-e- </a:t>
            </a:r>
            <a:r>
              <a:rPr lang="nl-NL" sz="2400" dirty="0" smtClean="0"/>
              <a:t>gebruik je als:</a:t>
            </a:r>
          </a:p>
          <a:p>
            <a:pPr lvl="1"/>
            <a:r>
              <a:rPr lang="nl-NL" sz="2400" dirty="0" smtClean="0"/>
              <a:t>het eerste woord geen meervoud heeft: </a:t>
            </a:r>
          </a:p>
          <a:p>
            <a:pPr marL="457200" lvl="1" indent="0">
              <a:buNone/>
            </a:pPr>
            <a:r>
              <a:rPr lang="nl-NL" sz="2400" dirty="0"/>
              <a:t>	</a:t>
            </a:r>
            <a:r>
              <a:rPr lang="nl-NL" sz="2400" i="1" dirty="0" smtClean="0"/>
              <a:t>tarw</a:t>
            </a:r>
            <a:r>
              <a:rPr lang="nl-NL" sz="2400" b="1" i="1" dirty="0" smtClean="0">
                <a:solidFill>
                  <a:srgbClr val="0070C0"/>
                </a:solidFill>
              </a:rPr>
              <a:t>e</a:t>
            </a:r>
            <a:r>
              <a:rPr lang="nl-NL" sz="2400" i="1" dirty="0" smtClean="0"/>
              <a:t>brood</a:t>
            </a:r>
          </a:p>
          <a:p>
            <a:pPr lvl="1"/>
            <a:endParaRPr lang="nl-NL" sz="2400" dirty="0"/>
          </a:p>
          <a:p>
            <a:pPr lvl="1"/>
            <a:r>
              <a:rPr lang="nl-NL" sz="2400" dirty="0" smtClean="0"/>
              <a:t>het eerste woord geen zelfstandig naamwoord is:</a:t>
            </a:r>
          </a:p>
          <a:p>
            <a:pPr marL="457200" lvl="1" indent="0">
              <a:buNone/>
            </a:pPr>
            <a:r>
              <a:rPr lang="nl-NL" sz="2400" dirty="0"/>
              <a:t>	</a:t>
            </a:r>
            <a:r>
              <a:rPr lang="nl-NL" sz="2400" i="1" dirty="0" smtClean="0"/>
              <a:t>rod</a:t>
            </a:r>
            <a:r>
              <a:rPr lang="nl-NL" sz="2400" b="1" i="1" dirty="0" smtClean="0">
                <a:solidFill>
                  <a:srgbClr val="0070C0"/>
                </a:solidFill>
              </a:rPr>
              <a:t>e</a:t>
            </a:r>
            <a:r>
              <a:rPr lang="nl-NL" sz="2400" i="1" dirty="0" smtClean="0"/>
              <a:t>kool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21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Tussenletters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De tussenletter </a:t>
            </a:r>
            <a:r>
              <a:rPr lang="nl-NL" sz="2400" b="1" dirty="0" smtClean="0"/>
              <a:t>-s- </a:t>
            </a:r>
            <a:r>
              <a:rPr lang="nl-NL" sz="2400" dirty="0" smtClean="0"/>
              <a:t>gebruik je als je hem hoort:</a:t>
            </a:r>
          </a:p>
          <a:p>
            <a:pPr marL="457200" lvl="1" indent="0">
              <a:buNone/>
            </a:pPr>
            <a:r>
              <a:rPr lang="nl-NL" sz="2400" i="1" dirty="0" smtClean="0"/>
              <a:t>station + plein = station</a:t>
            </a:r>
            <a:r>
              <a:rPr lang="nl-NL" sz="2400" b="1" i="1" dirty="0" smtClean="0">
                <a:solidFill>
                  <a:srgbClr val="0070C0"/>
                </a:solidFill>
              </a:rPr>
              <a:t>s</a:t>
            </a:r>
            <a:r>
              <a:rPr lang="nl-NL" sz="2400" i="1" dirty="0" smtClean="0"/>
              <a:t>plein</a:t>
            </a:r>
          </a:p>
          <a:p>
            <a:pPr marL="457200" lvl="1" indent="0">
              <a:buNone/>
            </a:pPr>
            <a:r>
              <a:rPr lang="nl-NL" sz="2400" i="1" dirty="0" smtClean="0"/>
              <a:t>redding + vest = redding</a:t>
            </a:r>
            <a:r>
              <a:rPr lang="nl-NL" sz="2400" b="1" i="1" dirty="0" smtClean="0">
                <a:solidFill>
                  <a:srgbClr val="0070C0"/>
                </a:solidFill>
              </a:rPr>
              <a:t>s</a:t>
            </a:r>
            <a:r>
              <a:rPr lang="nl-NL" sz="2400" i="1" dirty="0" smtClean="0"/>
              <a:t>vest</a:t>
            </a:r>
          </a:p>
          <a:p>
            <a:pPr marL="457200" lvl="1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S</a:t>
            </a:r>
            <a:r>
              <a:rPr lang="nl-NL" sz="2400" dirty="0" smtClean="0"/>
              <a:t>oms hoor je de -s niet, doordat het tweede woord ook met een s- begint. Vergelijk het woord dan met een samenstelling die erop lijkt:</a:t>
            </a:r>
          </a:p>
          <a:p>
            <a:pPr marL="457200" lvl="1" indent="0">
              <a:buNone/>
            </a:pPr>
            <a:r>
              <a:rPr lang="nl-NL" sz="2400" i="1" dirty="0" smtClean="0"/>
              <a:t>station + straat = station</a:t>
            </a:r>
            <a:r>
              <a:rPr lang="nl-NL" sz="2400" b="1" i="1" dirty="0" smtClean="0">
                <a:solidFill>
                  <a:srgbClr val="0070C0"/>
                </a:solidFill>
              </a:rPr>
              <a:t>ss</a:t>
            </a:r>
            <a:r>
              <a:rPr lang="nl-NL" sz="2400" i="1" dirty="0" smtClean="0"/>
              <a:t>traat, want station</a:t>
            </a:r>
            <a:r>
              <a:rPr lang="nl-NL" sz="2400" b="1" i="1" dirty="0" smtClean="0">
                <a:solidFill>
                  <a:srgbClr val="0070C0"/>
                </a:solidFill>
              </a:rPr>
              <a:t>s</a:t>
            </a:r>
            <a:r>
              <a:rPr lang="nl-NL" sz="2400" i="1" dirty="0" smtClean="0"/>
              <a:t>plein</a:t>
            </a:r>
          </a:p>
          <a:p>
            <a:pPr marL="457200" lvl="1" indent="0">
              <a:buNone/>
            </a:pPr>
            <a:r>
              <a:rPr lang="nl-NL" sz="2400" i="1" dirty="0" smtClean="0"/>
              <a:t>redding + schip = redding</a:t>
            </a:r>
            <a:r>
              <a:rPr lang="nl-NL" sz="2400" b="1" i="1" dirty="0" smtClean="0">
                <a:solidFill>
                  <a:srgbClr val="0070C0"/>
                </a:solidFill>
              </a:rPr>
              <a:t>ss</a:t>
            </a:r>
            <a:r>
              <a:rPr lang="nl-NL" sz="2400" i="1" dirty="0" smtClean="0"/>
              <a:t>chip, want redding</a:t>
            </a:r>
            <a:r>
              <a:rPr lang="nl-NL" sz="2400" b="1" i="1" dirty="0" smtClean="0">
                <a:solidFill>
                  <a:srgbClr val="0070C0"/>
                </a:solidFill>
              </a:rPr>
              <a:t>s</a:t>
            </a:r>
            <a:r>
              <a:rPr lang="nl-NL" sz="2400" i="1" dirty="0" smtClean="0"/>
              <a:t>vest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025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Maak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samenstellingen</a:t>
            </a:r>
            <a:r>
              <a:rPr lang="en-US" sz="3000" b="1" dirty="0" smtClean="0"/>
              <a:t> van de </a:t>
            </a:r>
            <a:r>
              <a:rPr lang="en-US" sz="3000" b="1" dirty="0" err="1" smtClean="0"/>
              <a:t>woorden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nl-NL" sz="2400" dirty="0" smtClean="0"/>
          </a:p>
          <a:p>
            <a:pPr lvl="1"/>
            <a:r>
              <a:rPr lang="nl-NL" sz="2400" dirty="0" smtClean="0"/>
              <a:t>rijst + brij =</a:t>
            </a:r>
          </a:p>
          <a:p>
            <a:pPr lvl="1"/>
            <a:r>
              <a:rPr lang="nl-NL" sz="2400" dirty="0" smtClean="0"/>
              <a:t>la + kast =</a:t>
            </a:r>
          </a:p>
          <a:p>
            <a:pPr lvl="1"/>
            <a:r>
              <a:rPr lang="nl-NL" sz="2400" dirty="0" smtClean="0"/>
              <a:t>mes + blok = </a:t>
            </a:r>
          </a:p>
          <a:p>
            <a:pPr lvl="1"/>
            <a:r>
              <a:rPr lang="nl-NL" sz="2400" dirty="0" smtClean="0"/>
              <a:t>steek + blind =</a:t>
            </a:r>
          </a:p>
          <a:p>
            <a:pPr lvl="1"/>
            <a:r>
              <a:rPr lang="nl-NL" sz="2400" dirty="0" smtClean="0"/>
              <a:t>dorp + huis = </a:t>
            </a:r>
          </a:p>
          <a:p>
            <a:pPr lvl="1"/>
            <a:r>
              <a:rPr lang="nl-NL" sz="2400" dirty="0" smtClean="0"/>
              <a:t>breek + been = </a:t>
            </a:r>
          </a:p>
          <a:p>
            <a:pPr lvl="1"/>
            <a:r>
              <a:rPr lang="nl-NL" sz="2400" dirty="0" smtClean="0"/>
              <a:t>zon + scherm </a:t>
            </a:r>
          </a:p>
          <a:p>
            <a:pPr lvl="1"/>
            <a:r>
              <a:rPr lang="nl-NL" sz="2400" dirty="0" smtClean="0"/>
              <a:t>dorp + straat = 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923928" y="1988840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rijst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brij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918279" y="2421007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lad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kast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3918101" y="2888985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mess</a:t>
            </a:r>
            <a:r>
              <a:rPr lang="nl-NL" sz="2400" dirty="0" smtClean="0">
                <a:solidFill>
                  <a:srgbClr val="00B050"/>
                </a:solidFill>
              </a:rPr>
              <a:t>en</a:t>
            </a:r>
            <a:r>
              <a:rPr lang="nl-NL" sz="2400" dirty="0" smtClean="0"/>
              <a:t>blok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923928" y="3309303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stek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blind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3918101" y="4189461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brek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been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3908856" y="4623519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zonn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scherm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3908856" y="3752241"/>
            <a:ext cx="2165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dorp</a:t>
            </a:r>
            <a:r>
              <a:rPr lang="nl-NL" sz="2400" dirty="0" smtClean="0">
                <a:solidFill>
                  <a:srgbClr val="00B050"/>
                </a:solidFill>
              </a:rPr>
              <a:t>s</a:t>
            </a:r>
            <a:r>
              <a:rPr lang="nl-NL" sz="2400" dirty="0" smtClean="0"/>
              <a:t>huis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3918279" y="508518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dorp</a:t>
            </a:r>
            <a:r>
              <a:rPr lang="nl-NL" sz="2400" dirty="0" smtClean="0">
                <a:solidFill>
                  <a:srgbClr val="00B050"/>
                </a:solidFill>
              </a:rPr>
              <a:t>ss</a:t>
            </a:r>
            <a:r>
              <a:rPr lang="nl-NL" sz="2400" dirty="0" smtClean="0"/>
              <a:t>traat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71917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Verklaar de tussenletters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nl-NL" sz="2400" dirty="0" smtClean="0"/>
          </a:p>
          <a:p>
            <a:pPr lvl="1"/>
            <a:r>
              <a:rPr lang="nl-NL" sz="2400" dirty="0" smtClean="0"/>
              <a:t>rijst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brij</a:t>
            </a:r>
          </a:p>
          <a:p>
            <a:pPr lvl="1"/>
            <a:r>
              <a:rPr lang="nl-NL" sz="2400" dirty="0" smtClean="0"/>
              <a:t>lad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kast</a:t>
            </a:r>
          </a:p>
          <a:p>
            <a:pPr lvl="1"/>
            <a:r>
              <a:rPr lang="nl-NL" sz="2400" dirty="0" smtClean="0"/>
              <a:t>mess</a:t>
            </a:r>
            <a:r>
              <a:rPr lang="nl-NL" sz="2400" dirty="0" smtClean="0">
                <a:solidFill>
                  <a:srgbClr val="00B050"/>
                </a:solidFill>
              </a:rPr>
              <a:t>en</a:t>
            </a:r>
            <a:r>
              <a:rPr lang="nl-NL" sz="2400" dirty="0" smtClean="0"/>
              <a:t>blok</a:t>
            </a:r>
          </a:p>
          <a:p>
            <a:pPr lvl="1"/>
            <a:r>
              <a:rPr lang="nl-NL" sz="2400" dirty="0" smtClean="0"/>
              <a:t>stek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blind</a:t>
            </a:r>
          </a:p>
          <a:p>
            <a:pPr lvl="1"/>
            <a:r>
              <a:rPr lang="nl-NL" sz="2400" dirty="0" smtClean="0"/>
              <a:t>dorp</a:t>
            </a:r>
            <a:r>
              <a:rPr lang="nl-NL" sz="2400" dirty="0" smtClean="0">
                <a:solidFill>
                  <a:srgbClr val="00B050"/>
                </a:solidFill>
              </a:rPr>
              <a:t>s</a:t>
            </a:r>
            <a:r>
              <a:rPr lang="nl-NL" sz="2400" dirty="0" smtClean="0"/>
              <a:t>huis</a:t>
            </a:r>
          </a:p>
          <a:p>
            <a:pPr lvl="1"/>
            <a:r>
              <a:rPr lang="nl-NL" sz="2400" dirty="0" smtClean="0"/>
              <a:t>brek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been</a:t>
            </a:r>
          </a:p>
          <a:p>
            <a:pPr lvl="1"/>
            <a:r>
              <a:rPr lang="nl-NL" sz="2400" dirty="0" smtClean="0"/>
              <a:t>zonn</a:t>
            </a:r>
            <a:r>
              <a:rPr lang="nl-NL" sz="2400" dirty="0" smtClean="0">
                <a:solidFill>
                  <a:srgbClr val="00B050"/>
                </a:solidFill>
              </a:rPr>
              <a:t>e</a:t>
            </a:r>
            <a:r>
              <a:rPr lang="nl-NL" sz="2400" dirty="0" smtClean="0"/>
              <a:t>scherm</a:t>
            </a:r>
          </a:p>
          <a:p>
            <a:pPr lvl="1"/>
            <a:r>
              <a:rPr lang="nl-NL" sz="2400" dirty="0" smtClean="0"/>
              <a:t>dorp</a:t>
            </a:r>
            <a:r>
              <a:rPr lang="nl-NL" sz="2400" dirty="0" smtClean="0">
                <a:solidFill>
                  <a:srgbClr val="00B050"/>
                </a:solidFill>
              </a:rPr>
              <a:t>ss</a:t>
            </a:r>
            <a:r>
              <a:rPr lang="nl-NL" sz="2400" dirty="0" smtClean="0"/>
              <a:t>traat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ige toelichting 4"/>
          <p:cNvSpPr/>
          <p:nvPr/>
        </p:nvSpPr>
        <p:spPr>
          <a:xfrm>
            <a:off x="4652392" y="1564432"/>
            <a:ext cx="3880048" cy="432048"/>
          </a:xfrm>
          <a:prstGeom prst="wedgeRectCallout">
            <a:avLst>
              <a:gd name="adj1" fmla="val -100879"/>
              <a:gd name="adj2" fmla="val 107394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r</a:t>
            </a:r>
            <a:r>
              <a:rPr lang="nl-NL" dirty="0" smtClean="0">
                <a:solidFill>
                  <a:schemeClr val="tx1"/>
                </a:solidFill>
              </a:rPr>
              <a:t>ijst heeft geen meervoud (mv), dus -e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Rechthoekige toelichting 7"/>
          <p:cNvSpPr/>
          <p:nvPr/>
        </p:nvSpPr>
        <p:spPr>
          <a:xfrm>
            <a:off x="4652392" y="2123728"/>
            <a:ext cx="3303984" cy="432048"/>
          </a:xfrm>
          <a:prstGeom prst="wedgeRectCallout">
            <a:avLst>
              <a:gd name="adj1" fmla="val -96963"/>
              <a:gd name="adj2" fmla="val 81740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lade heeft een dubbel mv, dus -e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Rechthoekige toelichting 8"/>
          <p:cNvSpPr/>
          <p:nvPr/>
        </p:nvSpPr>
        <p:spPr>
          <a:xfrm>
            <a:off x="4629797" y="2708920"/>
            <a:ext cx="4353303" cy="432048"/>
          </a:xfrm>
          <a:prstGeom prst="wedgeRectCallout">
            <a:avLst>
              <a:gd name="adj1" fmla="val -89289"/>
              <a:gd name="adj2" fmla="val 56086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messen heeft alleen een mv op -en, dus -en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0" name="Rechthoekige toelichting 9"/>
          <p:cNvSpPr/>
          <p:nvPr/>
        </p:nvSpPr>
        <p:spPr>
          <a:xfrm>
            <a:off x="4637290" y="3284984"/>
            <a:ext cx="4345810" cy="432048"/>
          </a:xfrm>
          <a:prstGeom prst="wedgeRectCallout">
            <a:avLst>
              <a:gd name="adj1" fmla="val -93342"/>
              <a:gd name="adj2" fmla="val 20813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steek is een versterkend voorvoegsel, dus -e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1" name="Rechthoekige toelichting 10"/>
          <p:cNvSpPr/>
          <p:nvPr/>
        </p:nvSpPr>
        <p:spPr>
          <a:xfrm>
            <a:off x="4673763" y="3861048"/>
            <a:ext cx="2346509" cy="432048"/>
          </a:xfrm>
          <a:prstGeom prst="wedgeRectCallout">
            <a:avLst>
              <a:gd name="adj1" fmla="val -117497"/>
              <a:gd name="adj2" fmla="val -8048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j</a:t>
            </a:r>
            <a:r>
              <a:rPr lang="nl-NL" dirty="0" smtClean="0">
                <a:solidFill>
                  <a:schemeClr val="tx1"/>
                </a:solidFill>
              </a:rPr>
              <a:t>e hoort een -s, dus -s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Rechthoekige toelichting 11"/>
          <p:cNvSpPr/>
          <p:nvPr/>
        </p:nvSpPr>
        <p:spPr>
          <a:xfrm>
            <a:off x="4637290" y="4509120"/>
            <a:ext cx="2599006" cy="432048"/>
          </a:xfrm>
          <a:prstGeom prst="wedgeRectCallout">
            <a:avLst>
              <a:gd name="adj1" fmla="val -108810"/>
              <a:gd name="adj2" fmla="val -36908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b</a:t>
            </a:r>
            <a:r>
              <a:rPr lang="nl-NL" dirty="0" smtClean="0">
                <a:solidFill>
                  <a:schemeClr val="tx1"/>
                </a:solidFill>
              </a:rPr>
              <a:t>reek is geen </a:t>
            </a:r>
            <a:r>
              <a:rPr lang="nl-NL" dirty="0" err="1" smtClean="0">
                <a:solidFill>
                  <a:schemeClr val="tx1"/>
                </a:solidFill>
              </a:rPr>
              <a:t>znw</a:t>
            </a:r>
            <a:r>
              <a:rPr lang="nl-NL" dirty="0" smtClean="0">
                <a:solidFill>
                  <a:schemeClr val="tx1"/>
                </a:solidFill>
              </a:rPr>
              <a:t>, dus -e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Rechthoekige toelichting 12"/>
          <p:cNvSpPr/>
          <p:nvPr/>
        </p:nvSpPr>
        <p:spPr>
          <a:xfrm>
            <a:off x="4627240" y="5085184"/>
            <a:ext cx="4355860" cy="432048"/>
          </a:xfrm>
          <a:prstGeom prst="wedgeRectCallout">
            <a:avLst>
              <a:gd name="adj1" fmla="val -85040"/>
              <a:gd name="adj2" fmla="val -6897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v</a:t>
            </a:r>
            <a:r>
              <a:rPr lang="nl-NL" dirty="0" smtClean="0">
                <a:solidFill>
                  <a:schemeClr val="tx1"/>
                </a:solidFill>
              </a:rPr>
              <a:t>an het eerste woord is er maar één, dus -e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hthoekige toelichting 13"/>
          <p:cNvSpPr/>
          <p:nvPr/>
        </p:nvSpPr>
        <p:spPr>
          <a:xfrm>
            <a:off x="4623970" y="5661248"/>
            <a:ext cx="4124494" cy="432048"/>
          </a:xfrm>
          <a:prstGeom prst="wedgeRectCallout">
            <a:avLst>
              <a:gd name="adj1" fmla="val -99718"/>
              <a:gd name="adj2" fmla="val -85009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</a:t>
            </a:r>
            <a:r>
              <a:rPr lang="nl-NL" dirty="0" smtClean="0">
                <a:solidFill>
                  <a:schemeClr val="tx1"/>
                </a:solidFill>
              </a:rPr>
              <a:t>orpshuis krijgt ook een -s, dus hier ook -s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1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307</TotalTime>
  <Words>313</Words>
  <Application>Microsoft Office PowerPoint</Application>
  <PresentationFormat>On-screen Show (4:3)</PresentationFormat>
  <Paragraphs>95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NieuwNederlandsPowerPoint</vt:lpstr>
      <vt:lpstr>Hoofdstuk 3  Taalverzorging</vt:lpstr>
      <vt:lpstr>Inhoud</vt:lpstr>
      <vt:lpstr>Tussenletters</vt:lpstr>
      <vt:lpstr>Tussenletters</vt:lpstr>
      <vt:lpstr>Tussenletters</vt:lpstr>
      <vt:lpstr>Tussenletters</vt:lpstr>
      <vt:lpstr>Tussenletters</vt:lpstr>
      <vt:lpstr>Maak samenstellingen van de woorden</vt:lpstr>
      <vt:lpstr>Verklaar de tussenletters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17</cp:revision>
  <dcterms:created xsi:type="dcterms:W3CDTF">2014-10-13T09:44:22Z</dcterms:created>
  <dcterms:modified xsi:type="dcterms:W3CDTF">2019-01-15T00:14:59Z</dcterms:modified>
</cp:coreProperties>
</file>