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3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977" autoAdjust="0"/>
  </p:normalViewPr>
  <p:slideViewPr>
    <p:cSldViewPr>
      <p:cViewPr varScale="1">
        <p:scale>
          <a:sx n="43" d="100"/>
          <a:sy n="43" d="100"/>
        </p:scale>
        <p:origin x="1483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823155-A39A-4D9C-9D8D-7AEF1490B49B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5FB01E-DE79-41E1-8A9F-CB2BC713C6EB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8285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FB01E-DE79-41E1-8A9F-CB2BC713C6EB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5FB01E-DE79-41E1-8A9F-CB2BC713C6EB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0540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37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5417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2008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798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274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9487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5367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4147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967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2401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2123C-AC83-49A7-8C60-F80483F31D3C}" type="datetimeFigureOut">
              <a:rPr lang="nl-NL" smtClean="0"/>
              <a:pPr/>
              <a:t>14-1-2019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0945D-BE52-4E84-A383-DB756F00DFF9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6987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2856"/>
            <a:ext cx="7772400" cy="1470025"/>
          </a:xfrm>
        </p:spPr>
        <p:txBody>
          <a:bodyPr>
            <a:normAutofit/>
          </a:bodyPr>
          <a:lstStyle/>
          <a:p>
            <a:r>
              <a:rPr lang="nl-NL" sz="3600" dirty="0" smtClean="0"/>
              <a:t>Hoofdstuk 1 </a:t>
            </a:r>
            <a:br>
              <a:rPr lang="nl-NL" sz="3600" dirty="0" smtClean="0"/>
            </a:br>
            <a:r>
              <a:rPr lang="nl-NL" sz="4000" dirty="0" smtClean="0"/>
              <a:t>Taalverzorging</a:t>
            </a:r>
            <a:endParaRPr lang="nl-NL" sz="36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7416824" cy="1752600"/>
          </a:xfrm>
        </p:spPr>
        <p:txBody>
          <a:bodyPr>
            <a:normAutofit/>
          </a:bodyPr>
          <a:lstStyle/>
          <a:p>
            <a:r>
              <a:rPr lang="nl-NL" sz="2800" dirty="0" smtClean="0"/>
              <a:t>Formuleren: congruentie</a:t>
            </a:r>
            <a:endParaRPr lang="nl-NL" sz="28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5"/>
          <p:cNvSpPr txBox="1">
            <a:spLocks noChangeArrowheads="1"/>
          </p:cNvSpPr>
          <p:nvPr/>
        </p:nvSpPr>
        <p:spPr bwMode="auto">
          <a:xfrm>
            <a:off x="755650" y="6550025"/>
            <a:ext cx="8064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nl-NL" sz="1200" dirty="0">
                <a:solidFill>
                  <a:srgbClr val="A6A6A6"/>
                </a:solidFill>
              </a:rPr>
              <a:t>© </a:t>
            </a:r>
            <a:r>
              <a:rPr lang="en-US" altLang="nl-NL" sz="1200" dirty="0" err="1">
                <a:solidFill>
                  <a:srgbClr val="A6A6A6"/>
                </a:solidFill>
              </a:rPr>
              <a:t>Noordhoff</a:t>
            </a:r>
            <a:r>
              <a:rPr lang="en-US" altLang="nl-NL" sz="1200" dirty="0">
                <a:solidFill>
                  <a:srgbClr val="A6A6A6"/>
                </a:solidFill>
              </a:rPr>
              <a:t> </a:t>
            </a:r>
            <a:r>
              <a:rPr lang="en-US" altLang="nl-NL" sz="1200" dirty="0" err="1">
                <a:solidFill>
                  <a:srgbClr val="A6A6A6"/>
                </a:solidFill>
              </a:rPr>
              <a:t>Uitgevers</a:t>
            </a:r>
            <a:r>
              <a:rPr lang="en-US" altLang="nl-NL" sz="1200" dirty="0">
                <a:solidFill>
                  <a:srgbClr val="A6A6A6"/>
                </a:solidFill>
              </a:rPr>
              <a:t> </a:t>
            </a:r>
            <a:r>
              <a:rPr lang="en-US" altLang="nl-NL" sz="1200" dirty="0" err="1">
                <a:solidFill>
                  <a:srgbClr val="A6A6A6"/>
                </a:solidFill>
              </a:rPr>
              <a:t>bv</a:t>
            </a:r>
            <a:r>
              <a:rPr lang="en-US" altLang="nl-NL" sz="1200" dirty="0">
                <a:solidFill>
                  <a:srgbClr val="A6A6A6"/>
                </a:solidFill>
              </a:rPr>
              <a:t> 2015 					4 </a:t>
            </a:r>
            <a:r>
              <a:rPr lang="en-US" altLang="nl-NL" sz="1200" dirty="0" err="1" smtClean="0">
                <a:solidFill>
                  <a:srgbClr val="A6A6A6"/>
                </a:solidFill>
              </a:rPr>
              <a:t>gt</a:t>
            </a:r>
            <a:r>
              <a:rPr lang="en-US" altLang="nl-NL" sz="1200" dirty="0">
                <a:solidFill>
                  <a:srgbClr val="A6A6A6"/>
                </a:solidFill>
              </a:rPr>
              <a:t>	</a:t>
            </a:r>
            <a:r>
              <a:rPr lang="en-US" altLang="nl-NL" sz="1200" dirty="0" smtClean="0">
                <a:solidFill>
                  <a:srgbClr val="A6A6A6"/>
                </a:solidFill>
              </a:rPr>
              <a:t>3F</a:t>
            </a:r>
            <a:endParaRPr lang="nl-NL" altLang="nl-NL" sz="1200" dirty="0">
              <a:solidFill>
                <a:srgbClr val="A6A6A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09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Wat is congruentie?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 smtClean="0"/>
              <a:t>Welke zinnen zijn juist?</a:t>
            </a:r>
          </a:p>
          <a:p>
            <a:pPr marL="0" indent="0">
              <a:buNone/>
            </a:pPr>
            <a:endParaRPr lang="nl-NL" sz="2400" dirty="0" smtClean="0"/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 smtClean="0"/>
          </a:p>
          <a:p>
            <a:pPr marL="0" indent="0">
              <a:buNone/>
            </a:pPr>
            <a:endParaRPr lang="nl-NL" sz="2400" dirty="0" smtClean="0"/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 smtClean="0"/>
          </a:p>
          <a:p>
            <a:pPr marL="0" indent="0">
              <a:buNone/>
            </a:pPr>
            <a:r>
              <a:rPr lang="nl-NL" sz="2400" dirty="0" smtClean="0"/>
              <a:t>Waarom zijn die zinnen juist of onjuist?</a:t>
            </a:r>
          </a:p>
          <a:p>
            <a:pPr marL="0" indent="0">
              <a:buNone/>
            </a:pPr>
            <a:endParaRPr lang="nl-NL" sz="2400" dirty="0" smtClean="0"/>
          </a:p>
          <a:p>
            <a:pPr marL="0" indent="0">
              <a:buNone/>
            </a:pPr>
            <a:r>
              <a:rPr lang="nl-NL" sz="2400" dirty="0" smtClean="0"/>
              <a:t>Als onderwerp en persoonsvorm beide enkelvoud of beide meervoud zijn, spreek je van congruentie.</a:t>
            </a:r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395536" y="2132855"/>
            <a:ext cx="6768752" cy="2251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nl-NL" sz="2400" dirty="0"/>
              <a:t>De man staat te wachten op de trein.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nl-NL" sz="2400" dirty="0"/>
              <a:t>De man staan te wachten op de trein.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nl-NL" sz="2400" dirty="0"/>
              <a:t>De mensen staat te wachten op de trein.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nl-NL" sz="2400" dirty="0"/>
              <a:t>De mensen staan te wachten op de trein. 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395536" y="2132856"/>
            <a:ext cx="604867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nl-NL" sz="2400" dirty="0">
                <a:solidFill>
                  <a:srgbClr val="92D050"/>
                </a:solidFill>
              </a:rPr>
              <a:t>De man staat te wachten op de trein.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nl-NL" sz="2400" dirty="0">
                <a:solidFill>
                  <a:srgbClr val="FF0000"/>
                </a:solidFill>
              </a:rPr>
              <a:t>De man staan te wachten op de trein.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nl-NL" sz="2400" dirty="0">
                <a:solidFill>
                  <a:srgbClr val="FF0000"/>
                </a:solidFill>
              </a:rPr>
              <a:t>De mensen staat te wachten op de trein.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nl-NL" sz="2400" dirty="0">
                <a:solidFill>
                  <a:srgbClr val="92D050"/>
                </a:solidFill>
              </a:rPr>
              <a:t>De mensen staan te wachten op de trein. </a:t>
            </a:r>
          </a:p>
          <a:p>
            <a:endParaRPr lang="nl-NL" sz="2400" dirty="0">
              <a:solidFill>
                <a:srgbClr val="92D050"/>
              </a:solidFill>
            </a:endParaRPr>
          </a:p>
        </p:txBody>
      </p:sp>
      <p:sp>
        <p:nvSpPr>
          <p:cNvPr id="7" name="Toelichting met afgeronde rechthoek 6"/>
          <p:cNvSpPr/>
          <p:nvPr/>
        </p:nvSpPr>
        <p:spPr>
          <a:xfrm>
            <a:off x="6156176" y="1772816"/>
            <a:ext cx="2736304" cy="648072"/>
          </a:xfrm>
          <a:prstGeom prst="wedgeRoundRectCallout">
            <a:avLst>
              <a:gd name="adj1" fmla="val -67415"/>
              <a:gd name="adj2" fmla="val 53620"/>
              <a:gd name="adj3" fmla="val 16667"/>
            </a:avLst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Ow en pv zijn beide enkelvoud.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8" name="Toelichting met afgeronde rechthoek 7"/>
          <p:cNvSpPr/>
          <p:nvPr/>
        </p:nvSpPr>
        <p:spPr>
          <a:xfrm>
            <a:off x="6228184" y="2522221"/>
            <a:ext cx="2664296" cy="618748"/>
          </a:xfrm>
          <a:prstGeom prst="wedgeRoundRectCallout">
            <a:avLst>
              <a:gd name="adj1" fmla="val -70234"/>
              <a:gd name="adj2" fmla="val 25884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Ow is enkelvoud, pv is meervoud.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9" name="Toelichting met afgeronde rechthoek 8"/>
          <p:cNvSpPr/>
          <p:nvPr/>
        </p:nvSpPr>
        <p:spPr>
          <a:xfrm>
            <a:off x="6228184" y="3255660"/>
            <a:ext cx="2664296" cy="605388"/>
          </a:xfrm>
          <a:prstGeom prst="wedgeRoundRectCallout">
            <a:avLst>
              <a:gd name="adj1" fmla="val -58794"/>
              <a:gd name="adj2" fmla="val 19018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Ow is meervoud, pv is enkelvoud.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0" name="Toelichting met afgeronde rechthoek 9"/>
          <p:cNvSpPr/>
          <p:nvPr/>
        </p:nvSpPr>
        <p:spPr>
          <a:xfrm>
            <a:off x="6300192" y="3991704"/>
            <a:ext cx="2592288" cy="589424"/>
          </a:xfrm>
          <a:prstGeom prst="wedgeRoundRectCallout">
            <a:avLst>
              <a:gd name="adj1" fmla="val -59848"/>
              <a:gd name="adj2" fmla="val -15067"/>
              <a:gd name="adj3" fmla="val 16667"/>
            </a:avLst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Ow en pv zijn beide meervoud.</a:t>
            </a:r>
            <a:endParaRPr lang="nl-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301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5" grpId="1"/>
      <p:bldP spid="6" grpId="0"/>
      <p:bldP spid="7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Wanneer is congruentie lastig?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sz="2400" dirty="0" smtClean="0"/>
              <a:t>Soms lijkt een onderwerp meervoud, maar dan is het enkelvoud. </a:t>
            </a:r>
          </a:p>
          <a:p>
            <a:endParaRPr lang="nl-NL" sz="2400" dirty="0"/>
          </a:p>
          <a:p>
            <a:pPr marL="457200" indent="-457200">
              <a:buFont typeface="+mj-lt"/>
              <a:buAutoNum type="arabicPeriod"/>
            </a:pPr>
            <a:r>
              <a:rPr lang="nl-NL" sz="2400" dirty="0" smtClean="0"/>
              <a:t>Een groep mensen staat/staan te wachten op de trein.</a:t>
            </a:r>
          </a:p>
          <a:p>
            <a:pPr marL="457200" indent="-457200">
              <a:buFont typeface="+mj-lt"/>
              <a:buAutoNum type="arabicPeriod"/>
            </a:pPr>
            <a:endParaRPr lang="nl-NL" sz="2400" dirty="0"/>
          </a:p>
          <a:p>
            <a:pPr marL="0" indent="0">
              <a:buNone/>
            </a:pPr>
            <a:r>
              <a:rPr lang="nl-NL" sz="2400" dirty="0" smtClean="0"/>
              <a:t>Stappenplan:</a:t>
            </a:r>
          </a:p>
          <a:p>
            <a:pPr marL="0" indent="0">
              <a:buNone/>
            </a:pPr>
            <a:r>
              <a:rPr lang="nl-NL" sz="2400" dirty="0" smtClean="0"/>
              <a:t>Ow = een groep mensen</a:t>
            </a:r>
          </a:p>
          <a:p>
            <a:pPr marL="0" indent="0">
              <a:buNone/>
            </a:pPr>
            <a:r>
              <a:rPr lang="nl-NL" sz="2400" dirty="0" smtClean="0"/>
              <a:t>Het belangrijkste woord van het onderwerp = groep</a:t>
            </a:r>
          </a:p>
          <a:p>
            <a:pPr marL="0" indent="0">
              <a:buNone/>
            </a:pPr>
            <a:r>
              <a:rPr lang="nl-NL" sz="2400" dirty="0" smtClean="0"/>
              <a:t>Groep is enkelvoud (het meervoud is immers groepen)</a:t>
            </a:r>
          </a:p>
          <a:p>
            <a:pPr marL="0" indent="0">
              <a:buNone/>
            </a:pPr>
            <a:r>
              <a:rPr lang="nl-NL" sz="2400" dirty="0" smtClean="0"/>
              <a:t>Dus de persoonsvorm moet ook in het enkelvoud.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 smtClean="0">
                <a:sym typeface="Wingdings" panose="05000000000000000000" pitchFamily="2" charset="2"/>
              </a:rPr>
              <a:t> Een groep mensen </a:t>
            </a:r>
            <a:r>
              <a:rPr lang="nl-NL" sz="2400" u="sng" dirty="0" smtClean="0">
                <a:sym typeface="Wingdings" panose="05000000000000000000" pitchFamily="2" charset="2"/>
              </a:rPr>
              <a:t>staat</a:t>
            </a:r>
            <a:r>
              <a:rPr lang="nl-NL" sz="2400" dirty="0" smtClean="0">
                <a:sym typeface="Wingdings" panose="05000000000000000000" pitchFamily="2" charset="2"/>
              </a:rPr>
              <a:t> te wachten op de trein.</a:t>
            </a:r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4108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Oefenen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sz="2400" dirty="0" smtClean="0"/>
              <a:t>Nu jij!</a:t>
            </a:r>
          </a:p>
          <a:p>
            <a:pPr marL="0" indent="0">
              <a:buNone/>
            </a:pPr>
            <a:endParaRPr lang="nl-NL" sz="2400" dirty="0"/>
          </a:p>
          <a:p>
            <a:pPr marL="457200" indent="-457200">
              <a:buFont typeface="+mj-lt"/>
              <a:buAutoNum type="arabicPeriod"/>
            </a:pPr>
            <a:r>
              <a:rPr lang="nl-NL" sz="2400" dirty="0" smtClean="0"/>
              <a:t>In de nacht verplaatst/verplaatsen de roedel wolven zich.</a:t>
            </a:r>
          </a:p>
          <a:p>
            <a:pPr marL="457200" indent="-457200">
              <a:buFont typeface="+mj-lt"/>
              <a:buAutoNum type="arabicPeriod"/>
            </a:pPr>
            <a:endParaRPr lang="nl-NL" sz="2400" dirty="0"/>
          </a:p>
          <a:p>
            <a:pPr marL="0" indent="0">
              <a:buNone/>
            </a:pPr>
            <a:r>
              <a:rPr lang="nl-NL" sz="2400" dirty="0" smtClean="0"/>
              <a:t>Stappenplan:</a:t>
            </a:r>
          </a:p>
          <a:p>
            <a:pPr marL="0" indent="0">
              <a:buNone/>
            </a:pPr>
            <a:r>
              <a:rPr lang="nl-NL" sz="2400" dirty="0" smtClean="0"/>
              <a:t>Ow =</a:t>
            </a:r>
          </a:p>
          <a:p>
            <a:pPr marL="0" indent="0">
              <a:buNone/>
            </a:pPr>
            <a:r>
              <a:rPr lang="nl-NL" sz="2400" dirty="0" smtClean="0"/>
              <a:t>Het belangrijkste woord van het ow =</a:t>
            </a:r>
          </a:p>
          <a:p>
            <a:pPr marL="0" indent="0">
              <a:buNone/>
            </a:pPr>
            <a:r>
              <a:rPr lang="nl-NL" sz="2400" dirty="0" smtClean="0"/>
              <a:t>Het belangrijkste woord is </a:t>
            </a:r>
            <a:r>
              <a:rPr lang="nl-NL" sz="2400" dirty="0" err="1" smtClean="0"/>
              <a:t>ev</a:t>
            </a:r>
            <a:r>
              <a:rPr lang="nl-NL" sz="2400" dirty="0" smtClean="0"/>
              <a:t>/mv? </a:t>
            </a:r>
          </a:p>
          <a:p>
            <a:pPr marL="0" indent="0">
              <a:buNone/>
            </a:pPr>
            <a:r>
              <a:rPr lang="nl-NL" sz="2400" dirty="0" smtClean="0"/>
              <a:t>De pv moet in </a:t>
            </a:r>
            <a:r>
              <a:rPr lang="nl-NL" sz="2400" dirty="0" err="1" smtClean="0"/>
              <a:t>ev</a:t>
            </a:r>
            <a:r>
              <a:rPr lang="nl-NL" sz="2400" dirty="0" smtClean="0"/>
              <a:t>/mv?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dirty="0" smtClean="0">
                <a:sym typeface="Wingdings" panose="05000000000000000000" pitchFamily="2" charset="2"/>
              </a:rPr>
              <a:t> </a:t>
            </a:r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1259632" y="3573016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92D050"/>
                </a:solidFill>
              </a:rPr>
              <a:t>de roedel wolven</a:t>
            </a:r>
            <a:endParaRPr lang="nl-NL" sz="2400" dirty="0">
              <a:solidFill>
                <a:srgbClr val="92D050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5220072" y="3975447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solidFill>
                  <a:srgbClr val="92D050"/>
                </a:solidFill>
              </a:rPr>
              <a:t>roedel</a:t>
            </a:r>
            <a:endParaRPr lang="nl-NL" sz="2400" dirty="0">
              <a:solidFill>
                <a:srgbClr val="92D050"/>
              </a:solidFill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4788024" y="4365104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>
                <a:solidFill>
                  <a:srgbClr val="92D050"/>
                </a:solidFill>
              </a:rPr>
              <a:t>ev</a:t>
            </a:r>
            <a:r>
              <a:rPr lang="nl-NL" sz="2400" dirty="0" smtClean="0">
                <a:solidFill>
                  <a:srgbClr val="92D050"/>
                </a:solidFill>
              </a:rPr>
              <a:t> (mv is roedels)</a:t>
            </a:r>
            <a:endParaRPr lang="nl-NL" sz="2400" dirty="0">
              <a:solidFill>
                <a:srgbClr val="92D050"/>
              </a:solidFill>
            </a:endParaRPr>
          </a:p>
        </p:txBody>
      </p:sp>
      <p:sp>
        <p:nvSpPr>
          <p:cNvPr id="9" name="Tekstvak 8"/>
          <p:cNvSpPr txBox="1"/>
          <p:nvPr/>
        </p:nvSpPr>
        <p:spPr>
          <a:xfrm>
            <a:off x="3347864" y="4767535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>
                <a:solidFill>
                  <a:srgbClr val="92D050"/>
                </a:solidFill>
              </a:rPr>
              <a:t>ev</a:t>
            </a:r>
            <a:endParaRPr lang="nl-NL" sz="2400" dirty="0">
              <a:solidFill>
                <a:srgbClr val="92D050"/>
              </a:solidFill>
            </a:endParaRPr>
          </a:p>
        </p:txBody>
      </p:sp>
      <p:sp>
        <p:nvSpPr>
          <p:cNvPr id="10" name="Tekstvak 9"/>
          <p:cNvSpPr txBox="1"/>
          <p:nvPr/>
        </p:nvSpPr>
        <p:spPr>
          <a:xfrm>
            <a:off x="1043608" y="5559623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In de nacht </a:t>
            </a:r>
            <a:r>
              <a:rPr lang="nl-NL" sz="2400" dirty="0" smtClean="0">
                <a:solidFill>
                  <a:srgbClr val="92D050"/>
                </a:solidFill>
              </a:rPr>
              <a:t>verplaatst</a:t>
            </a:r>
            <a:r>
              <a:rPr lang="nl-NL" sz="2400" dirty="0" smtClean="0"/>
              <a:t> de roedel wolven zich.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1926457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6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Oefenen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18356" y="1556792"/>
            <a:ext cx="8507288" cy="4925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 smtClean="0"/>
              <a:t>Bepaal of (het belangrijkste woord van) het onderwerp </a:t>
            </a:r>
            <a:r>
              <a:rPr lang="nl-NL" sz="2400" dirty="0" err="1" smtClean="0"/>
              <a:t>ev</a:t>
            </a:r>
            <a:r>
              <a:rPr lang="nl-NL" sz="2400" dirty="0" smtClean="0"/>
              <a:t> of mv is en kies de juiste persoonsvorm.</a:t>
            </a:r>
          </a:p>
          <a:p>
            <a:pPr marL="0" indent="0">
              <a:buNone/>
            </a:pPr>
            <a:endParaRPr lang="nl-NL" sz="2400" dirty="0"/>
          </a:p>
          <a:p>
            <a:pPr marL="457200" indent="-457200">
              <a:buFont typeface="+mj-lt"/>
              <a:buAutoNum type="arabicPeriod"/>
            </a:pPr>
            <a:r>
              <a:rPr lang="nl-NL" sz="2400" dirty="0" smtClean="0"/>
              <a:t>De jeugd van tegenwoordig </a:t>
            </a:r>
            <a:r>
              <a:rPr lang="nl-NL" sz="2400" i="1" dirty="0" smtClean="0"/>
              <a:t>is/zijn</a:t>
            </a:r>
            <a:r>
              <a:rPr lang="nl-NL" sz="2400" dirty="0" smtClean="0"/>
              <a:t> veel beleefder dan de oudere generatie.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dirty="0" smtClean="0"/>
              <a:t>Bij de waterplas </a:t>
            </a:r>
            <a:r>
              <a:rPr lang="nl-NL" sz="2400" i="1" dirty="0" smtClean="0"/>
              <a:t>staat/staan</a:t>
            </a:r>
            <a:r>
              <a:rPr lang="nl-NL" sz="2400" dirty="0" smtClean="0"/>
              <a:t> een grote kudde olifanten.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dirty="0" smtClean="0"/>
              <a:t>De schaatsers </a:t>
            </a:r>
            <a:r>
              <a:rPr lang="nl-NL" sz="2400" i="1" dirty="0" smtClean="0"/>
              <a:t>staat/staan</a:t>
            </a:r>
            <a:r>
              <a:rPr lang="nl-NL" sz="2400" dirty="0" smtClean="0"/>
              <a:t> te rillen van de kou.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dirty="0" smtClean="0"/>
              <a:t>Vannacht </a:t>
            </a:r>
            <a:r>
              <a:rPr lang="nl-NL" sz="2400" i="1" dirty="0" smtClean="0"/>
              <a:t>is/zijn</a:t>
            </a:r>
            <a:r>
              <a:rPr lang="nl-NL" sz="2400" dirty="0" smtClean="0"/>
              <a:t> er een partij computers gestolen.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dirty="0" smtClean="0"/>
              <a:t>Honderden vluchtelingen </a:t>
            </a:r>
            <a:r>
              <a:rPr lang="nl-NL" sz="2400" i="1" dirty="0" smtClean="0"/>
              <a:t>staat/staan</a:t>
            </a:r>
            <a:r>
              <a:rPr lang="nl-NL" sz="2400" dirty="0" smtClean="0"/>
              <a:t> te wachten voor de grens.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2400" dirty="0" smtClean="0"/>
              <a:t>Musea </a:t>
            </a:r>
            <a:r>
              <a:rPr lang="nl-NL" sz="2400" i="1" dirty="0" smtClean="0"/>
              <a:t>doet/doen</a:t>
            </a:r>
            <a:r>
              <a:rPr lang="nl-NL" sz="2400" dirty="0" smtClean="0"/>
              <a:t> steeds meer hun best om jongeren te lokken.</a:t>
            </a:r>
          </a:p>
          <a:p>
            <a:pPr marL="457200" indent="-457200">
              <a:buFont typeface="+mj-lt"/>
              <a:buAutoNum type="arabicPeriod"/>
            </a:pPr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Rechte verbindingslijn 5"/>
          <p:cNvCxnSpPr/>
          <p:nvPr/>
        </p:nvCxnSpPr>
        <p:spPr>
          <a:xfrm>
            <a:off x="1162544" y="3212976"/>
            <a:ext cx="88917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al 7"/>
          <p:cNvSpPr/>
          <p:nvPr/>
        </p:nvSpPr>
        <p:spPr>
          <a:xfrm>
            <a:off x="4211960" y="2780928"/>
            <a:ext cx="432048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9" name="Rechte verbindingslijn 8"/>
          <p:cNvCxnSpPr/>
          <p:nvPr/>
        </p:nvCxnSpPr>
        <p:spPr>
          <a:xfrm>
            <a:off x="5580112" y="4005064"/>
            <a:ext cx="88917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al 9"/>
          <p:cNvSpPr/>
          <p:nvPr/>
        </p:nvSpPr>
        <p:spPr>
          <a:xfrm>
            <a:off x="2843808" y="3581043"/>
            <a:ext cx="720080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1234552" y="4437112"/>
            <a:ext cx="139323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/>
          <p:cNvCxnSpPr/>
          <p:nvPr/>
        </p:nvCxnSpPr>
        <p:spPr>
          <a:xfrm>
            <a:off x="3647597" y="4869160"/>
            <a:ext cx="88917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13"/>
          <p:cNvCxnSpPr/>
          <p:nvPr/>
        </p:nvCxnSpPr>
        <p:spPr>
          <a:xfrm>
            <a:off x="2314672" y="5301208"/>
            <a:ext cx="177751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15"/>
          <p:cNvCxnSpPr/>
          <p:nvPr/>
        </p:nvCxnSpPr>
        <p:spPr>
          <a:xfrm>
            <a:off x="874512" y="6093296"/>
            <a:ext cx="88917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al 16"/>
          <p:cNvSpPr/>
          <p:nvPr/>
        </p:nvSpPr>
        <p:spPr>
          <a:xfrm>
            <a:off x="3287557" y="4056958"/>
            <a:ext cx="804628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Ovaal 17"/>
          <p:cNvSpPr/>
          <p:nvPr/>
        </p:nvSpPr>
        <p:spPr>
          <a:xfrm>
            <a:off x="1997791" y="4489006"/>
            <a:ext cx="406968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Ovaal 18"/>
          <p:cNvSpPr/>
          <p:nvPr/>
        </p:nvSpPr>
        <p:spPr>
          <a:xfrm>
            <a:off x="4659478" y="4921054"/>
            <a:ext cx="920634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Ovaal 19"/>
          <p:cNvSpPr/>
          <p:nvPr/>
        </p:nvSpPr>
        <p:spPr>
          <a:xfrm>
            <a:off x="2381560" y="5733256"/>
            <a:ext cx="720080" cy="432048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7030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  <p:bldP spid="10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nl-NL" sz="3000" b="1" dirty="0" smtClean="0"/>
              <a:t>Wat heb je nu geleerd?</a:t>
            </a:r>
            <a:endParaRPr lang="nl-NL" sz="30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 smtClean="0"/>
              <a:t>Je weet nu wat congruentie is.</a:t>
            </a:r>
          </a:p>
          <a:p>
            <a:endParaRPr lang="nl-NL" sz="2400" dirty="0"/>
          </a:p>
          <a:p>
            <a:r>
              <a:rPr lang="nl-NL" sz="2400" dirty="0" smtClean="0"/>
              <a:t>Je weet nu wanneer congruentie lastig is.</a:t>
            </a:r>
          </a:p>
          <a:p>
            <a:endParaRPr lang="nl-NL" sz="2400" dirty="0" smtClean="0"/>
          </a:p>
          <a:p>
            <a:r>
              <a:rPr lang="nl-NL" sz="2400" dirty="0" smtClean="0"/>
              <a:t>Je kan bepalen of een onderwerp enkelvoud of meervoud is.</a:t>
            </a:r>
          </a:p>
          <a:p>
            <a:endParaRPr lang="nl-NL" sz="2400" dirty="0"/>
          </a:p>
          <a:p>
            <a:r>
              <a:rPr lang="nl-NL" sz="2400" dirty="0" smtClean="0"/>
              <a:t>Je kan de juiste persoonsvorm bij het onderwerp kiezen.</a:t>
            </a:r>
            <a:endParaRPr lang="nl-NL" sz="2400" dirty="0"/>
          </a:p>
        </p:txBody>
      </p:sp>
      <p:pic>
        <p:nvPicPr>
          <p:cNvPr id="4" name="Picture 7" descr="Topbanner-methodeportal-N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091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ieuwNederlandsPowerPoint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NieuwNederlandsPowerPoint</Template>
  <TotalTime>112</TotalTime>
  <Words>397</Words>
  <Application>Microsoft Office PowerPoint</Application>
  <PresentationFormat>On-screen Show (4:3)</PresentationFormat>
  <Paragraphs>74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NieuwNederlandsPowerPoint</vt:lpstr>
      <vt:lpstr>Hoofdstuk 1  Taalverzorging</vt:lpstr>
      <vt:lpstr>Wat is congruentie?</vt:lpstr>
      <vt:lpstr>Wanneer is congruentie lastig?</vt:lpstr>
      <vt:lpstr>Oefenen</vt:lpstr>
      <vt:lpstr>Oefenen</vt:lpstr>
      <vt:lpstr>Wat heb je nu geleerd?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Hoofdstuk 1  Taalverzorging</dc:title>
  <dc:creator>Anouk de Kleijn</dc:creator>
  <cp:lastModifiedBy>corei3</cp:lastModifiedBy>
  <cp:revision>22</cp:revision>
  <dcterms:created xsi:type="dcterms:W3CDTF">2014-10-13T09:44:22Z</dcterms:created>
  <dcterms:modified xsi:type="dcterms:W3CDTF">2019-01-14T23:40:57Z</dcterms:modified>
</cp:coreProperties>
</file>