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8" r:id="rId3"/>
    <p:sldId id="259" r:id="rId4"/>
    <p:sldId id="260" r:id="rId5"/>
    <p:sldId id="261" r:id="rId6"/>
    <p:sldId id="262" r:id="rId7"/>
    <p:sldId id="264" r:id="rId8"/>
    <p:sldId id="265" r:id="rId9"/>
    <p:sldId id="263" r:id="rId10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1267" y="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B23F48-BF53-4927-8122-69A2EC3895B8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B421C2-60C5-4415-99E0-C25F6D67197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300526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B421C2-60C5-4415-99E0-C25F6D671979}" type="slidenum">
              <a:rPr lang="nl-NL" smtClean="0"/>
              <a:pPr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875471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123C-AC83-49A7-8C60-F80483F31D3C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945D-BE52-4E84-A383-DB756F00DFF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30540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123C-AC83-49A7-8C60-F80483F31D3C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945D-BE52-4E84-A383-DB756F00DFF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3378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123C-AC83-49A7-8C60-F80483F31D3C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945D-BE52-4E84-A383-DB756F00DFF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15417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123C-AC83-49A7-8C60-F80483F31D3C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945D-BE52-4E84-A383-DB756F00DFF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32008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123C-AC83-49A7-8C60-F80483F31D3C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945D-BE52-4E84-A383-DB756F00DFF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12798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123C-AC83-49A7-8C60-F80483F31D3C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945D-BE52-4E84-A383-DB756F00DFF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72743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123C-AC83-49A7-8C60-F80483F31D3C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945D-BE52-4E84-A383-DB756F00DFF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39487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123C-AC83-49A7-8C60-F80483F31D3C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945D-BE52-4E84-A383-DB756F00DFF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25367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123C-AC83-49A7-8C60-F80483F31D3C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945D-BE52-4E84-A383-DB756F00DFF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94147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123C-AC83-49A7-8C60-F80483F31D3C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945D-BE52-4E84-A383-DB756F00DFF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89678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123C-AC83-49A7-8C60-F80483F31D3C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945D-BE52-4E84-A383-DB756F00DFF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52401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12123C-AC83-49A7-8C60-F80483F31D3C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C0945D-BE52-4E84-A383-DB756F00DFF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16987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2856"/>
            <a:ext cx="7772400" cy="1470025"/>
          </a:xfrm>
        </p:spPr>
        <p:txBody>
          <a:bodyPr>
            <a:normAutofit/>
          </a:bodyPr>
          <a:lstStyle/>
          <a:p>
            <a:r>
              <a:rPr lang="nl-NL" sz="3600" dirty="0" smtClean="0"/>
              <a:t>Hoofdstuk 2 </a:t>
            </a:r>
            <a:br>
              <a:rPr lang="nl-NL" sz="3600" dirty="0" smtClean="0"/>
            </a:br>
            <a:r>
              <a:rPr lang="nl-NL" sz="4000" dirty="0" smtClean="0"/>
              <a:t>Taalverzorging</a:t>
            </a:r>
            <a:endParaRPr lang="nl-NL" sz="3600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827584" y="3886200"/>
            <a:ext cx="7416824" cy="1752600"/>
          </a:xfrm>
        </p:spPr>
        <p:txBody>
          <a:bodyPr>
            <a:normAutofit/>
          </a:bodyPr>
          <a:lstStyle/>
          <a:p>
            <a:r>
              <a:rPr lang="nl-NL" sz="2800" dirty="0" smtClean="0"/>
              <a:t>Formuleren: samentrekking</a:t>
            </a:r>
            <a:endParaRPr lang="nl-NL" sz="2800" dirty="0"/>
          </a:p>
        </p:txBody>
      </p:sp>
      <p:pic>
        <p:nvPicPr>
          <p:cNvPr id="4" name="Picture 7" descr="Topbanner-methodeportal-N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kstvak 5"/>
          <p:cNvSpPr txBox="1">
            <a:spLocks noChangeArrowheads="1"/>
          </p:cNvSpPr>
          <p:nvPr/>
        </p:nvSpPr>
        <p:spPr bwMode="auto">
          <a:xfrm>
            <a:off x="755650" y="6550025"/>
            <a:ext cx="80645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nl-NL" sz="1200" dirty="0">
                <a:solidFill>
                  <a:srgbClr val="A6A6A6"/>
                </a:solidFill>
              </a:rPr>
              <a:t>© </a:t>
            </a:r>
            <a:r>
              <a:rPr lang="en-US" altLang="nl-NL" sz="1200" dirty="0" err="1">
                <a:solidFill>
                  <a:srgbClr val="A6A6A6"/>
                </a:solidFill>
              </a:rPr>
              <a:t>Noordhoff</a:t>
            </a:r>
            <a:r>
              <a:rPr lang="en-US" altLang="nl-NL" sz="1200" dirty="0">
                <a:solidFill>
                  <a:srgbClr val="A6A6A6"/>
                </a:solidFill>
              </a:rPr>
              <a:t> </a:t>
            </a:r>
            <a:r>
              <a:rPr lang="en-US" altLang="nl-NL" sz="1200" dirty="0" err="1">
                <a:solidFill>
                  <a:srgbClr val="A6A6A6"/>
                </a:solidFill>
              </a:rPr>
              <a:t>Uitgevers</a:t>
            </a:r>
            <a:r>
              <a:rPr lang="en-US" altLang="nl-NL" sz="1200" dirty="0">
                <a:solidFill>
                  <a:srgbClr val="A6A6A6"/>
                </a:solidFill>
              </a:rPr>
              <a:t> </a:t>
            </a:r>
            <a:r>
              <a:rPr lang="en-US" altLang="nl-NL" sz="1200" dirty="0" err="1">
                <a:solidFill>
                  <a:srgbClr val="A6A6A6"/>
                </a:solidFill>
              </a:rPr>
              <a:t>bv</a:t>
            </a:r>
            <a:r>
              <a:rPr lang="en-US" altLang="nl-NL" sz="1200" dirty="0">
                <a:solidFill>
                  <a:srgbClr val="A6A6A6"/>
                </a:solidFill>
              </a:rPr>
              <a:t> 2015 					4 </a:t>
            </a:r>
            <a:r>
              <a:rPr lang="en-US" altLang="nl-NL" sz="1200" dirty="0" smtClean="0">
                <a:solidFill>
                  <a:srgbClr val="A6A6A6"/>
                </a:solidFill>
              </a:rPr>
              <a:t>b</a:t>
            </a:r>
            <a:r>
              <a:rPr lang="en-US" altLang="nl-NL" sz="1200" dirty="0">
                <a:solidFill>
                  <a:srgbClr val="A6A6A6"/>
                </a:solidFill>
              </a:rPr>
              <a:t>	</a:t>
            </a:r>
            <a:r>
              <a:rPr lang="en-US" altLang="nl-NL" sz="1200" dirty="0" smtClean="0">
                <a:solidFill>
                  <a:srgbClr val="A6A6A6"/>
                </a:solidFill>
              </a:rPr>
              <a:t>1F</a:t>
            </a:r>
            <a:endParaRPr lang="nl-NL" altLang="nl-NL" sz="1200" dirty="0">
              <a:solidFill>
                <a:srgbClr val="A6A6A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7092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43000"/>
          </a:xfrm>
        </p:spPr>
        <p:txBody>
          <a:bodyPr>
            <a:normAutofit/>
          </a:bodyPr>
          <a:lstStyle/>
          <a:p>
            <a:r>
              <a:rPr lang="en-US" sz="3000" b="1" dirty="0" err="1" smtClean="0"/>
              <a:t>Wat</a:t>
            </a:r>
            <a:r>
              <a:rPr lang="en-US" sz="3000" b="1" dirty="0" smtClean="0"/>
              <a:t> is </a:t>
            </a:r>
            <a:r>
              <a:rPr lang="en-US" sz="3000" b="1" dirty="0" err="1" smtClean="0"/>
              <a:t>een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samentrekking</a:t>
            </a:r>
            <a:r>
              <a:rPr lang="en-US" sz="3000" b="1" dirty="0" smtClean="0"/>
              <a:t>?</a:t>
            </a:r>
            <a:endParaRPr lang="nl-NL" sz="3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i="1" dirty="0" smtClean="0"/>
              <a:t>De </a:t>
            </a:r>
            <a:r>
              <a:rPr lang="en-US" sz="2400" i="1" dirty="0" err="1" smtClean="0"/>
              <a:t>hond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heeft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een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nieuwe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mand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gekregen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en</a:t>
            </a:r>
            <a:r>
              <a:rPr lang="en-US" sz="2400" i="1" dirty="0" smtClean="0"/>
              <a:t> de </a:t>
            </a:r>
            <a:r>
              <a:rPr lang="en-US" sz="2400" i="1" dirty="0" err="1" smtClean="0"/>
              <a:t>hond</a:t>
            </a:r>
            <a:r>
              <a:rPr lang="en-US" sz="2400" i="1" dirty="0" smtClean="0"/>
              <a:t> is </a:t>
            </a:r>
            <a:r>
              <a:rPr lang="en-US" sz="2400" i="1" dirty="0" err="1" smtClean="0"/>
              <a:t>daar</a:t>
            </a:r>
            <a:r>
              <a:rPr lang="en-US" sz="2400" i="1" dirty="0" smtClean="0"/>
              <a:t> erg </a:t>
            </a:r>
            <a:r>
              <a:rPr lang="en-US" sz="2400" i="1" dirty="0" err="1" smtClean="0"/>
              <a:t>blij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mee</a:t>
            </a:r>
            <a:r>
              <a:rPr lang="en-US" sz="2400" i="1" dirty="0" smtClean="0"/>
              <a:t>.</a:t>
            </a:r>
          </a:p>
          <a:p>
            <a:pPr marL="0" indent="0">
              <a:buNone/>
            </a:pPr>
            <a:endParaRPr lang="en-US" sz="2400" i="1" dirty="0"/>
          </a:p>
          <a:p>
            <a:r>
              <a:rPr lang="en-US" sz="2400" dirty="0" smtClean="0"/>
              <a:t>In </a:t>
            </a:r>
            <a:r>
              <a:rPr lang="en-US" sz="2400" dirty="0" err="1" smtClean="0"/>
              <a:t>deze</a:t>
            </a:r>
            <a:r>
              <a:rPr lang="en-US" sz="2400" dirty="0" smtClean="0"/>
              <a:t> </a:t>
            </a:r>
            <a:r>
              <a:rPr lang="en-US" sz="2400" dirty="0" err="1" smtClean="0"/>
              <a:t>samengestelde</a:t>
            </a:r>
            <a:r>
              <a:rPr lang="en-US" sz="2400" dirty="0" smtClean="0"/>
              <a:t> </a:t>
            </a:r>
            <a:r>
              <a:rPr lang="en-US" sz="2400" dirty="0" err="1" smtClean="0"/>
              <a:t>zin</a:t>
            </a:r>
            <a:r>
              <a:rPr lang="en-US" sz="2400" dirty="0" smtClean="0"/>
              <a:t> </a:t>
            </a:r>
            <a:r>
              <a:rPr lang="en-US" sz="2400" dirty="0" err="1" smtClean="0"/>
              <a:t>komt</a:t>
            </a:r>
            <a:r>
              <a:rPr lang="en-US" sz="2400" dirty="0" smtClean="0"/>
              <a:t> twee </a:t>
            </a:r>
            <a:r>
              <a:rPr lang="en-US" sz="2400" dirty="0" err="1" smtClean="0"/>
              <a:t>keer</a:t>
            </a:r>
            <a:r>
              <a:rPr lang="en-US" sz="2400" dirty="0" smtClean="0"/>
              <a:t> ‘de </a:t>
            </a:r>
            <a:r>
              <a:rPr lang="en-US" sz="2400" dirty="0" err="1" smtClean="0"/>
              <a:t>hond</a:t>
            </a:r>
            <a:r>
              <a:rPr lang="en-US" sz="2400" dirty="0" smtClean="0"/>
              <a:t>’ </a:t>
            </a:r>
            <a:r>
              <a:rPr lang="en-US" sz="2400" dirty="0" err="1" smtClean="0"/>
              <a:t>voor</a:t>
            </a:r>
            <a:r>
              <a:rPr lang="en-US" sz="2400" dirty="0" smtClean="0"/>
              <a:t>. De </a:t>
            </a:r>
            <a:r>
              <a:rPr lang="en-US" sz="2400" dirty="0" err="1" smtClean="0"/>
              <a:t>tweede</a:t>
            </a:r>
            <a:r>
              <a:rPr lang="en-US" sz="2400" dirty="0" smtClean="0"/>
              <a:t> </a:t>
            </a:r>
            <a:r>
              <a:rPr lang="en-US" sz="2400" dirty="0" err="1" smtClean="0"/>
              <a:t>keer</a:t>
            </a:r>
            <a:r>
              <a:rPr lang="en-US" sz="2400" dirty="0" smtClean="0"/>
              <a:t> mag je ‘de </a:t>
            </a:r>
            <a:r>
              <a:rPr lang="en-US" sz="2400" dirty="0" err="1" smtClean="0"/>
              <a:t>hond</a:t>
            </a:r>
            <a:r>
              <a:rPr lang="en-US" sz="2400" dirty="0" smtClean="0"/>
              <a:t>’ </a:t>
            </a:r>
            <a:r>
              <a:rPr lang="en-US" sz="2400" dirty="0" err="1" smtClean="0"/>
              <a:t>ook</a:t>
            </a:r>
            <a:r>
              <a:rPr lang="en-US" sz="2400" dirty="0" smtClean="0"/>
              <a:t> </a:t>
            </a:r>
            <a:r>
              <a:rPr lang="en-US" sz="2400" dirty="0" err="1" smtClean="0"/>
              <a:t>weglaten</a:t>
            </a:r>
            <a:r>
              <a:rPr lang="en-US" sz="2400" dirty="0" smtClean="0"/>
              <a:t>: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i="1" dirty="0" smtClean="0"/>
              <a:t>De </a:t>
            </a:r>
            <a:r>
              <a:rPr lang="en-US" sz="2400" i="1" dirty="0" err="1" smtClean="0"/>
              <a:t>hond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heeft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een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nieuwe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mand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gekregen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en</a:t>
            </a:r>
            <a:r>
              <a:rPr lang="en-US" sz="2400" i="1" dirty="0" smtClean="0"/>
              <a:t> is </a:t>
            </a:r>
            <a:r>
              <a:rPr lang="en-US" sz="2400" i="1" dirty="0" err="1" smtClean="0"/>
              <a:t>daar</a:t>
            </a:r>
            <a:r>
              <a:rPr lang="en-US" sz="2400" i="1" dirty="0" smtClean="0"/>
              <a:t> erg </a:t>
            </a:r>
            <a:r>
              <a:rPr lang="en-US" sz="2400" i="1" dirty="0" err="1" smtClean="0"/>
              <a:t>blij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mee</a:t>
            </a:r>
            <a:r>
              <a:rPr lang="en-US" sz="2400" i="1" dirty="0" smtClean="0"/>
              <a:t>.</a:t>
            </a:r>
          </a:p>
          <a:p>
            <a:pPr marL="0" indent="0">
              <a:buNone/>
            </a:pPr>
            <a:endParaRPr lang="en-US" sz="2400" i="1" dirty="0"/>
          </a:p>
          <a:p>
            <a:r>
              <a:rPr lang="en-US" sz="2400" dirty="0" err="1" smtClean="0"/>
              <a:t>Dit</a:t>
            </a:r>
            <a:r>
              <a:rPr lang="en-US" sz="2400" dirty="0" smtClean="0"/>
              <a:t> </a:t>
            </a:r>
            <a:r>
              <a:rPr lang="en-US" sz="2400" dirty="0" err="1" smtClean="0"/>
              <a:t>noem</a:t>
            </a:r>
            <a:r>
              <a:rPr lang="en-US" sz="2400" dirty="0" smtClean="0"/>
              <a:t> je </a:t>
            </a:r>
            <a:r>
              <a:rPr lang="en-US" sz="2400" dirty="0" err="1" smtClean="0"/>
              <a:t>een</a:t>
            </a:r>
            <a:r>
              <a:rPr lang="en-US" sz="2400" dirty="0" smtClean="0"/>
              <a:t> </a:t>
            </a:r>
            <a:r>
              <a:rPr lang="en-US" sz="2400" dirty="0" err="1" smtClean="0"/>
              <a:t>samentrekking</a:t>
            </a:r>
            <a:r>
              <a:rPr lang="en-US" sz="2400" dirty="0" smtClean="0"/>
              <a:t>.</a:t>
            </a:r>
            <a:endParaRPr lang="nl-NL" sz="2400" dirty="0"/>
          </a:p>
        </p:txBody>
      </p:sp>
      <p:pic>
        <p:nvPicPr>
          <p:cNvPr id="4" name="Picture 7" descr="Topbanner-methodeportal-N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33301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43000"/>
          </a:xfrm>
        </p:spPr>
        <p:txBody>
          <a:bodyPr>
            <a:normAutofit/>
          </a:bodyPr>
          <a:lstStyle/>
          <a:p>
            <a:r>
              <a:rPr lang="nl-NL" sz="3000" b="1" dirty="0" smtClean="0"/>
              <a:t>Wanneer mag je woorden samentrekken?</a:t>
            </a:r>
            <a:endParaRPr lang="nl-NL" sz="3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925144"/>
          </a:xfrm>
        </p:spPr>
        <p:txBody>
          <a:bodyPr>
            <a:normAutofit fontScale="92500"/>
          </a:bodyPr>
          <a:lstStyle/>
          <a:p>
            <a:r>
              <a:rPr lang="nl-NL" sz="2600" dirty="0" smtClean="0"/>
              <a:t>Je mag woorden alleen samentrekken als de woorden:</a:t>
            </a:r>
          </a:p>
          <a:p>
            <a:endParaRPr lang="nl-NL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nl-NL" sz="2400" dirty="0" smtClean="0"/>
              <a:t>hetzelfde zinsdeel (ow, pv, enz.) zijn.</a:t>
            </a:r>
          </a:p>
          <a:p>
            <a:pPr marL="857250" lvl="1" indent="-457200"/>
            <a:r>
              <a:rPr lang="nl-NL" sz="2400" dirty="0" smtClean="0"/>
              <a:t>Mevrouw Smit struikelde over een tas en (--) viel in het gangpad.</a:t>
            </a:r>
          </a:p>
          <a:p>
            <a:pPr marL="857250" lvl="1" indent="-457200"/>
            <a:r>
              <a:rPr lang="nl-NL" sz="2400" dirty="0" smtClean="0"/>
              <a:t>Mevrouw Smit is samengetrokken.</a:t>
            </a:r>
          </a:p>
          <a:p>
            <a:pPr marL="857250" lvl="1" indent="-457200"/>
            <a:r>
              <a:rPr lang="nl-NL" sz="2400" dirty="0" smtClean="0"/>
              <a:t>Mevrouw Smit is in beide zinnen het onderwerp.</a:t>
            </a:r>
            <a:endParaRPr lang="en-US" sz="2400" dirty="0" smtClean="0"/>
          </a:p>
          <a:p>
            <a:pPr marL="457200" indent="-457200">
              <a:buFont typeface="+mj-lt"/>
              <a:buAutoNum type="arabicPeriod"/>
            </a:pPr>
            <a:endParaRPr lang="nl-NL" sz="2200" dirty="0" smtClean="0"/>
          </a:p>
          <a:p>
            <a:pPr marL="457200" indent="-457200">
              <a:buFont typeface="+mj-lt"/>
              <a:buAutoNum type="arabicPeriod"/>
            </a:pPr>
            <a:r>
              <a:rPr lang="nl-NL" sz="2400" dirty="0" smtClean="0"/>
              <a:t>hetzelfde getal (</a:t>
            </a:r>
            <a:r>
              <a:rPr lang="nl-NL" sz="2400" dirty="0" err="1" smtClean="0"/>
              <a:t>ev</a:t>
            </a:r>
            <a:r>
              <a:rPr lang="nl-NL" sz="2400" dirty="0" smtClean="0"/>
              <a:t>/mv) hebben.</a:t>
            </a:r>
          </a:p>
          <a:p>
            <a:pPr marL="857250" lvl="1" indent="-457200"/>
            <a:r>
              <a:rPr lang="nl-NL" sz="2600" dirty="0" smtClean="0"/>
              <a:t>De komende wedstrijd lopen Tessa en ik de 400 meter en Yvonne en Denise (--) de 800 meter.</a:t>
            </a:r>
          </a:p>
          <a:p>
            <a:pPr marL="857250" lvl="1" indent="-457200"/>
            <a:r>
              <a:rPr lang="nl-NL" sz="2600" dirty="0" smtClean="0"/>
              <a:t>‘lopen’ is samengetrokken.</a:t>
            </a:r>
          </a:p>
          <a:p>
            <a:pPr marL="857250" lvl="1" indent="-457200"/>
            <a:r>
              <a:rPr lang="nl-NL" sz="2600" dirty="0" smtClean="0"/>
              <a:t>‘lopen’ is in beide zinnen meervoud.</a:t>
            </a:r>
          </a:p>
        </p:txBody>
      </p:sp>
      <p:pic>
        <p:nvPicPr>
          <p:cNvPr id="4" name="Picture 7" descr="Topbanner-methodeportal-N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74108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43000"/>
          </a:xfrm>
        </p:spPr>
        <p:txBody>
          <a:bodyPr>
            <a:normAutofit/>
          </a:bodyPr>
          <a:lstStyle/>
          <a:p>
            <a:r>
              <a:rPr lang="en-US" sz="3000" b="1" dirty="0" err="1" smtClean="0"/>
              <a:t>Wanneer</a:t>
            </a:r>
            <a:r>
              <a:rPr lang="en-US" sz="3000" b="1" dirty="0" smtClean="0"/>
              <a:t> mag je </a:t>
            </a:r>
            <a:r>
              <a:rPr lang="en-US" sz="3000" b="1" dirty="0" err="1" smtClean="0"/>
              <a:t>woorden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samentrekken</a:t>
            </a:r>
            <a:r>
              <a:rPr lang="en-US" sz="3000" b="1" dirty="0" smtClean="0"/>
              <a:t>?</a:t>
            </a:r>
            <a:endParaRPr lang="nl-NL" sz="3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lnSpcReduction="10000"/>
          </a:bodyPr>
          <a:lstStyle/>
          <a:p>
            <a:r>
              <a:rPr lang="nl-NL" sz="2400" dirty="0"/>
              <a:t>Je mag woorden alleen samentrekken als de woorden</a:t>
            </a:r>
            <a:r>
              <a:rPr lang="nl-NL" sz="2400" dirty="0" smtClean="0"/>
              <a:t>:</a:t>
            </a:r>
          </a:p>
          <a:p>
            <a:endParaRPr lang="nl-NL" sz="2400" dirty="0" smtClean="0"/>
          </a:p>
          <a:p>
            <a:pPr marL="457200" indent="-457200">
              <a:buFont typeface="+mj-lt"/>
              <a:buAutoNum type="arabicPeriod" startAt="3"/>
            </a:pPr>
            <a:r>
              <a:rPr lang="nl-NL" sz="2400" dirty="0"/>
              <a:t>op dezelfde plaats in de zin </a:t>
            </a:r>
            <a:r>
              <a:rPr lang="nl-NL" sz="2400" dirty="0" smtClean="0"/>
              <a:t>staan.</a:t>
            </a:r>
          </a:p>
          <a:p>
            <a:pPr marL="857250" lvl="1" indent="-457200"/>
            <a:r>
              <a:rPr lang="en-US" sz="2400" dirty="0" smtClean="0"/>
              <a:t>Morgen </a:t>
            </a:r>
            <a:r>
              <a:rPr lang="en-US" sz="2400" dirty="0" err="1" smtClean="0"/>
              <a:t>rijden</a:t>
            </a:r>
            <a:r>
              <a:rPr lang="en-US" sz="2400" dirty="0" smtClean="0"/>
              <a:t> we </a:t>
            </a:r>
            <a:r>
              <a:rPr lang="en-US" sz="2400" dirty="0" err="1" smtClean="0"/>
              <a:t>naar</a:t>
            </a:r>
            <a:r>
              <a:rPr lang="en-US" sz="2400" dirty="0" smtClean="0"/>
              <a:t> het strand </a:t>
            </a:r>
            <a:r>
              <a:rPr lang="en-US" sz="2400" dirty="0" err="1" smtClean="0"/>
              <a:t>en</a:t>
            </a:r>
            <a:r>
              <a:rPr lang="en-US" sz="2400" dirty="0" smtClean="0"/>
              <a:t> </a:t>
            </a:r>
            <a:r>
              <a:rPr lang="en-US" sz="2400" dirty="0" err="1" smtClean="0"/>
              <a:t>gaan</a:t>
            </a:r>
            <a:r>
              <a:rPr lang="en-US" sz="2400" dirty="0" smtClean="0"/>
              <a:t> (--) </a:t>
            </a:r>
            <a:r>
              <a:rPr lang="en-US" sz="2400" dirty="0" err="1" smtClean="0"/>
              <a:t>lekker</a:t>
            </a:r>
            <a:r>
              <a:rPr lang="en-US" sz="2400" dirty="0" smtClean="0"/>
              <a:t> </a:t>
            </a:r>
            <a:r>
              <a:rPr lang="en-US" sz="2400" dirty="0" err="1" smtClean="0"/>
              <a:t>zwemmen</a:t>
            </a:r>
            <a:r>
              <a:rPr lang="en-US" sz="2400" dirty="0" smtClean="0"/>
              <a:t>. </a:t>
            </a:r>
          </a:p>
          <a:p>
            <a:pPr marL="857250" lvl="1" indent="-457200"/>
            <a:r>
              <a:rPr lang="en-US" sz="2400" dirty="0" smtClean="0"/>
              <a:t>‘we’ is </a:t>
            </a:r>
            <a:r>
              <a:rPr lang="en-US" sz="2400" dirty="0" err="1" smtClean="0"/>
              <a:t>samengetrokken</a:t>
            </a:r>
            <a:r>
              <a:rPr lang="en-US" sz="2400" dirty="0" smtClean="0"/>
              <a:t>.</a:t>
            </a:r>
          </a:p>
          <a:p>
            <a:pPr marL="857250" lvl="1" indent="-457200"/>
            <a:r>
              <a:rPr lang="en-US" sz="2400" dirty="0" smtClean="0"/>
              <a:t>‘we’ </a:t>
            </a:r>
            <a:r>
              <a:rPr lang="en-US" sz="2400" dirty="0" err="1" smtClean="0"/>
              <a:t>staat</a:t>
            </a:r>
            <a:r>
              <a:rPr lang="en-US" sz="2400" dirty="0" smtClean="0"/>
              <a:t> in </a:t>
            </a:r>
            <a:r>
              <a:rPr lang="en-US" sz="2400" dirty="0" err="1" smtClean="0"/>
              <a:t>beide</a:t>
            </a:r>
            <a:r>
              <a:rPr lang="en-US" sz="2400" dirty="0" smtClean="0"/>
              <a:t> </a:t>
            </a:r>
            <a:r>
              <a:rPr lang="en-US" sz="2400" dirty="0" err="1" smtClean="0"/>
              <a:t>zinnen</a:t>
            </a:r>
            <a:r>
              <a:rPr lang="en-US" sz="2400" dirty="0" smtClean="0"/>
              <a:t> </a:t>
            </a:r>
            <a:r>
              <a:rPr lang="en-US" sz="2400" dirty="0" err="1" smtClean="0"/>
              <a:t>achter</a:t>
            </a:r>
            <a:r>
              <a:rPr lang="en-US" sz="2400" dirty="0" smtClean="0"/>
              <a:t> de </a:t>
            </a:r>
            <a:r>
              <a:rPr lang="en-US" sz="2400" dirty="0" err="1" smtClean="0"/>
              <a:t>persoonsvorm</a:t>
            </a:r>
            <a:r>
              <a:rPr lang="en-US" sz="2400" dirty="0" smtClean="0"/>
              <a:t>.</a:t>
            </a:r>
          </a:p>
          <a:p>
            <a:pPr marL="457200" indent="-457200">
              <a:buFont typeface="+mj-lt"/>
              <a:buAutoNum type="arabicPeriod" startAt="3"/>
            </a:pPr>
            <a:endParaRPr lang="nl-NL" sz="2200" dirty="0"/>
          </a:p>
          <a:p>
            <a:pPr marL="457200" indent="-457200">
              <a:buFont typeface="+mj-lt"/>
              <a:buAutoNum type="arabicPeriod" startAt="3"/>
            </a:pPr>
            <a:r>
              <a:rPr lang="nl-NL" sz="2400" dirty="0"/>
              <a:t>d</a:t>
            </a:r>
            <a:r>
              <a:rPr lang="nl-NL" sz="2400" dirty="0" smtClean="0"/>
              <a:t>ezelfde </a:t>
            </a:r>
            <a:r>
              <a:rPr lang="nl-NL" sz="2400" dirty="0"/>
              <a:t>betekenis </a:t>
            </a:r>
            <a:r>
              <a:rPr lang="nl-NL" sz="2400" dirty="0" smtClean="0"/>
              <a:t>hebben.</a:t>
            </a:r>
            <a:endParaRPr lang="nl-NL" sz="2400" dirty="0"/>
          </a:p>
          <a:p>
            <a:pPr lvl="1"/>
            <a:r>
              <a:rPr lang="nl-NL" sz="2400" dirty="0" smtClean="0"/>
              <a:t>Anna zet een kopje koffie voor haar moeder en Isabel (--) een kopje thee voor mij.</a:t>
            </a:r>
          </a:p>
          <a:p>
            <a:pPr lvl="1"/>
            <a:r>
              <a:rPr lang="nl-NL" sz="2400" dirty="0" smtClean="0"/>
              <a:t>‘zet’ is samengetrokken.</a:t>
            </a:r>
          </a:p>
          <a:p>
            <a:pPr lvl="1"/>
            <a:r>
              <a:rPr lang="nl-NL" sz="2400" dirty="0" smtClean="0"/>
              <a:t>‘zet’ heeft in beide zinnen dezelfde betekenis. </a:t>
            </a:r>
          </a:p>
          <a:p>
            <a:pPr lvl="1"/>
            <a:endParaRPr lang="nl-NL" sz="2000" dirty="0"/>
          </a:p>
          <a:p>
            <a:endParaRPr lang="nl-NL" sz="2400" dirty="0"/>
          </a:p>
        </p:txBody>
      </p:sp>
      <p:pic>
        <p:nvPicPr>
          <p:cNvPr id="4" name="Picture 7" descr="Topbanner-methodeportal-N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26457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43000"/>
          </a:xfrm>
        </p:spPr>
        <p:txBody>
          <a:bodyPr>
            <a:normAutofit/>
          </a:bodyPr>
          <a:lstStyle/>
          <a:p>
            <a:r>
              <a:rPr lang="en-US" sz="3000" b="1" dirty="0" err="1" smtClean="0"/>
              <a:t>Oefenen</a:t>
            </a:r>
            <a:endParaRPr lang="nl-NL" sz="3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326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 smtClean="0"/>
              <a:t>Zijn</a:t>
            </a:r>
            <a:r>
              <a:rPr lang="en-US" sz="2400" dirty="0" smtClean="0"/>
              <a:t> de </a:t>
            </a:r>
            <a:r>
              <a:rPr lang="en-US" sz="2400" dirty="0" err="1" smtClean="0"/>
              <a:t>samentrekkingen</a:t>
            </a:r>
            <a:r>
              <a:rPr lang="en-US" sz="2400" dirty="0" smtClean="0"/>
              <a:t> </a:t>
            </a:r>
            <a:r>
              <a:rPr lang="en-US" sz="2400" dirty="0" err="1" smtClean="0"/>
              <a:t>juist</a:t>
            </a:r>
            <a:r>
              <a:rPr lang="en-US" sz="2400" dirty="0" smtClean="0"/>
              <a:t> of </a:t>
            </a:r>
            <a:r>
              <a:rPr lang="en-US" sz="2400" dirty="0" err="1" smtClean="0"/>
              <a:t>onjuist</a:t>
            </a:r>
            <a:r>
              <a:rPr lang="en-US" sz="2400" dirty="0" smtClean="0"/>
              <a:t>?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nl-NL" sz="2400" dirty="0"/>
          </a:p>
        </p:txBody>
      </p:sp>
      <p:pic>
        <p:nvPicPr>
          <p:cNvPr id="4" name="Picture 7" descr="Topbanner-methodeportal-N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kstvak 4"/>
          <p:cNvSpPr txBox="1"/>
          <p:nvPr/>
        </p:nvSpPr>
        <p:spPr>
          <a:xfrm>
            <a:off x="503548" y="2348880"/>
            <a:ext cx="8136904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 err="1"/>
              <a:t>Pim</a:t>
            </a:r>
            <a:r>
              <a:rPr lang="en-US" sz="2400" dirty="0"/>
              <a:t> </a:t>
            </a:r>
            <a:r>
              <a:rPr lang="en-US" sz="2400" dirty="0" err="1"/>
              <a:t>en</a:t>
            </a:r>
            <a:r>
              <a:rPr lang="en-US" sz="2400" dirty="0"/>
              <a:t> </a:t>
            </a:r>
            <a:r>
              <a:rPr lang="en-US" sz="2400" dirty="0" err="1"/>
              <a:t>ik</a:t>
            </a:r>
            <a:r>
              <a:rPr lang="en-US" sz="2400" dirty="0"/>
              <a:t> </a:t>
            </a:r>
            <a:r>
              <a:rPr lang="en-US" sz="2400" dirty="0" err="1"/>
              <a:t>lezen</a:t>
            </a:r>
            <a:r>
              <a:rPr lang="en-US" sz="2400" dirty="0"/>
              <a:t> het </a:t>
            </a:r>
            <a:r>
              <a:rPr lang="en-US" sz="2400" dirty="0" err="1"/>
              <a:t>liefst</a:t>
            </a:r>
            <a:r>
              <a:rPr lang="en-US" sz="2400" dirty="0"/>
              <a:t> thrillers, maar Hanna (--) </a:t>
            </a:r>
            <a:r>
              <a:rPr lang="en-US" sz="2400" dirty="0" err="1"/>
              <a:t>liever</a:t>
            </a:r>
            <a:r>
              <a:rPr lang="en-US" sz="2400" dirty="0"/>
              <a:t> </a:t>
            </a:r>
            <a:r>
              <a:rPr lang="en-US" sz="2400" dirty="0" err="1"/>
              <a:t>een</a:t>
            </a:r>
            <a:r>
              <a:rPr lang="en-US" sz="2400" dirty="0"/>
              <a:t> detective.</a:t>
            </a:r>
          </a:p>
          <a:p>
            <a:pPr marL="457200" indent="-457200">
              <a:buFont typeface="+mj-lt"/>
              <a:buAutoNum type="arabicPeriod"/>
            </a:pPr>
            <a:endParaRPr lang="en-US" sz="2400" dirty="0"/>
          </a:p>
          <a:p>
            <a:pPr marL="457200" indent="-457200">
              <a:buFont typeface="+mj-lt"/>
              <a:buAutoNum type="arabicPeriod"/>
            </a:pPr>
            <a:r>
              <a:rPr lang="en-US" sz="2400" dirty="0" err="1"/>
              <a:t>Zaterdag</a:t>
            </a:r>
            <a:r>
              <a:rPr lang="en-US" sz="2400" dirty="0"/>
              <a:t> </a:t>
            </a:r>
            <a:r>
              <a:rPr lang="en-US" sz="2400" dirty="0" err="1"/>
              <a:t>verzamelen</a:t>
            </a:r>
            <a:r>
              <a:rPr lang="en-US" sz="2400" dirty="0"/>
              <a:t> we om 11.00 </a:t>
            </a:r>
            <a:r>
              <a:rPr lang="en-US" sz="2400" dirty="0" err="1"/>
              <a:t>uur</a:t>
            </a:r>
            <a:r>
              <a:rPr lang="en-US" sz="2400" dirty="0"/>
              <a:t> </a:t>
            </a:r>
            <a:r>
              <a:rPr lang="en-US" sz="2400" dirty="0" err="1"/>
              <a:t>en</a:t>
            </a:r>
            <a:r>
              <a:rPr lang="en-US" sz="2400" dirty="0"/>
              <a:t> </a:t>
            </a:r>
            <a:r>
              <a:rPr lang="en-US" sz="2400" dirty="0" err="1"/>
              <a:t>lopen</a:t>
            </a:r>
            <a:r>
              <a:rPr lang="en-US" sz="2400" dirty="0"/>
              <a:t> (--) 5 kilometer door het </a:t>
            </a:r>
            <a:r>
              <a:rPr lang="en-US" sz="2400" dirty="0" err="1"/>
              <a:t>bos</a:t>
            </a:r>
            <a:r>
              <a:rPr lang="en-US" sz="2400" dirty="0"/>
              <a:t>.</a:t>
            </a:r>
          </a:p>
          <a:p>
            <a:pPr marL="457200" indent="-457200">
              <a:buFont typeface="+mj-lt"/>
              <a:buAutoNum type="arabicPeriod"/>
            </a:pPr>
            <a:endParaRPr lang="en-US" sz="2400" dirty="0"/>
          </a:p>
          <a:p>
            <a:pPr marL="457200" indent="-457200">
              <a:buFont typeface="+mj-lt"/>
              <a:buAutoNum type="arabicPeriod"/>
            </a:pPr>
            <a:r>
              <a:rPr lang="en-US" sz="2400" dirty="0" err="1"/>
              <a:t>Stijn</a:t>
            </a:r>
            <a:r>
              <a:rPr lang="en-US" sz="2400" dirty="0"/>
              <a:t> </a:t>
            </a:r>
            <a:r>
              <a:rPr lang="en-US" sz="2400" dirty="0" err="1"/>
              <a:t>liet</a:t>
            </a:r>
            <a:r>
              <a:rPr lang="en-US" sz="2400" dirty="0"/>
              <a:t> </a:t>
            </a:r>
            <a:r>
              <a:rPr lang="en-US" sz="2400" dirty="0" err="1"/>
              <a:t>zijn</a:t>
            </a:r>
            <a:r>
              <a:rPr lang="en-US" sz="2400" dirty="0"/>
              <a:t> pen </a:t>
            </a:r>
            <a:r>
              <a:rPr lang="en-US" sz="2400" dirty="0" err="1"/>
              <a:t>vallen</a:t>
            </a:r>
            <a:r>
              <a:rPr lang="en-US" sz="2400" dirty="0"/>
              <a:t> </a:t>
            </a:r>
            <a:r>
              <a:rPr lang="en-US" sz="2400" dirty="0" err="1"/>
              <a:t>en</a:t>
            </a:r>
            <a:r>
              <a:rPr lang="en-US" sz="2400" dirty="0"/>
              <a:t> (--) </a:t>
            </a:r>
            <a:r>
              <a:rPr lang="en-US" sz="2400" dirty="0" err="1"/>
              <a:t>rolde</a:t>
            </a:r>
            <a:r>
              <a:rPr lang="en-US" sz="2400" dirty="0"/>
              <a:t> </a:t>
            </a:r>
            <a:r>
              <a:rPr lang="en-US" sz="2400" dirty="0" err="1"/>
              <a:t>onder</a:t>
            </a:r>
            <a:r>
              <a:rPr lang="en-US" sz="2400" dirty="0"/>
              <a:t> de </a:t>
            </a:r>
            <a:r>
              <a:rPr lang="en-US" sz="2400" dirty="0" err="1"/>
              <a:t>kast</a:t>
            </a:r>
            <a:r>
              <a:rPr lang="en-US" sz="2400" dirty="0"/>
              <a:t>. </a:t>
            </a:r>
          </a:p>
          <a:p>
            <a:pPr marL="457200" indent="-457200">
              <a:buFont typeface="+mj-lt"/>
              <a:buAutoNum type="arabicPeriod"/>
            </a:pPr>
            <a:endParaRPr lang="en-US" sz="2400" dirty="0"/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De </a:t>
            </a:r>
            <a:r>
              <a:rPr lang="en-US" sz="2400" dirty="0" err="1"/>
              <a:t>vrijwilligers</a:t>
            </a:r>
            <a:r>
              <a:rPr lang="en-US" sz="2400" dirty="0"/>
              <a:t> </a:t>
            </a:r>
            <a:r>
              <a:rPr lang="en-US" sz="2400" dirty="0" err="1"/>
              <a:t>zetten</a:t>
            </a:r>
            <a:r>
              <a:rPr lang="en-US" sz="2400" dirty="0"/>
              <a:t> </a:t>
            </a:r>
            <a:r>
              <a:rPr lang="en-US" sz="2400" dirty="0" err="1"/>
              <a:t>koffie</a:t>
            </a:r>
            <a:r>
              <a:rPr lang="en-US" sz="2400" dirty="0"/>
              <a:t> </a:t>
            </a:r>
            <a:r>
              <a:rPr lang="en-US" sz="2400" dirty="0" err="1"/>
              <a:t>en</a:t>
            </a:r>
            <a:r>
              <a:rPr lang="en-US" sz="2400" dirty="0"/>
              <a:t> de </a:t>
            </a:r>
            <a:r>
              <a:rPr lang="en-US" sz="2400" dirty="0" err="1"/>
              <a:t>verpleegsters</a:t>
            </a:r>
            <a:r>
              <a:rPr lang="en-US" sz="2400" dirty="0"/>
              <a:t>  (--) </a:t>
            </a:r>
            <a:r>
              <a:rPr lang="en-US" sz="2400" dirty="0" err="1"/>
              <a:t>tafels</a:t>
            </a:r>
            <a:r>
              <a:rPr lang="en-US" sz="2400" dirty="0"/>
              <a:t> </a:t>
            </a:r>
            <a:r>
              <a:rPr lang="en-US" sz="2400" dirty="0" err="1"/>
              <a:t>en</a:t>
            </a:r>
            <a:r>
              <a:rPr lang="en-US" sz="2400" dirty="0"/>
              <a:t> </a:t>
            </a:r>
            <a:r>
              <a:rPr lang="en-US" sz="2400" dirty="0" err="1"/>
              <a:t>stoelen</a:t>
            </a:r>
            <a:r>
              <a:rPr lang="en-US" sz="2400" dirty="0"/>
              <a:t> </a:t>
            </a:r>
            <a:r>
              <a:rPr lang="en-US" sz="2400" dirty="0" err="1"/>
              <a:t>klaar</a:t>
            </a:r>
            <a:r>
              <a:rPr lang="en-US" sz="2400" dirty="0"/>
              <a:t>. </a:t>
            </a:r>
          </a:p>
          <a:p>
            <a:endParaRPr lang="nl-NL" dirty="0"/>
          </a:p>
        </p:txBody>
      </p:sp>
      <p:sp>
        <p:nvSpPr>
          <p:cNvPr id="6" name="Tekstvak 5"/>
          <p:cNvSpPr txBox="1"/>
          <p:nvPr/>
        </p:nvSpPr>
        <p:spPr>
          <a:xfrm>
            <a:off x="467544" y="2348880"/>
            <a:ext cx="8141681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 err="1">
                <a:solidFill>
                  <a:srgbClr val="FF0000"/>
                </a:solidFill>
              </a:rPr>
              <a:t>Pim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en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ik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lezen</a:t>
            </a:r>
            <a:r>
              <a:rPr lang="en-US" sz="2400" dirty="0">
                <a:solidFill>
                  <a:srgbClr val="FF0000"/>
                </a:solidFill>
              </a:rPr>
              <a:t> het </a:t>
            </a:r>
            <a:r>
              <a:rPr lang="en-US" sz="2400" dirty="0" err="1">
                <a:solidFill>
                  <a:srgbClr val="FF0000"/>
                </a:solidFill>
              </a:rPr>
              <a:t>liefst</a:t>
            </a:r>
            <a:r>
              <a:rPr lang="en-US" sz="2400" dirty="0">
                <a:solidFill>
                  <a:srgbClr val="FF0000"/>
                </a:solidFill>
              </a:rPr>
              <a:t> thrillers, maar Hanna (--) </a:t>
            </a:r>
            <a:r>
              <a:rPr lang="en-US" sz="2400" dirty="0" err="1">
                <a:solidFill>
                  <a:srgbClr val="FF0000"/>
                </a:solidFill>
              </a:rPr>
              <a:t>liever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een</a:t>
            </a:r>
            <a:r>
              <a:rPr lang="en-US" sz="2400" dirty="0">
                <a:solidFill>
                  <a:srgbClr val="FF0000"/>
                </a:solidFill>
              </a:rPr>
              <a:t> detective.</a:t>
            </a:r>
          </a:p>
          <a:p>
            <a:pPr marL="457200" indent="-457200">
              <a:buFont typeface="+mj-lt"/>
              <a:buAutoNum type="arabicPeriod"/>
            </a:pPr>
            <a:endParaRPr lang="en-US" sz="2400" dirty="0">
              <a:solidFill>
                <a:srgbClr val="FF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dirty="0" err="1">
                <a:solidFill>
                  <a:srgbClr val="00B050"/>
                </a:solidFill>
              </a:rPr>
              <a:t>Zaterdag</a:t>
            </a:r>
            <a:r>
              <a:rPr lang="en-US" sz="2400" dirty="0">
                <a:solidFill>
                  <a:srgbClr val="00B050"/>
                </a:solidFill>
              </a:rPr>
              <a:t> </a:t>
            </a:r>
            <a:r>
              <a:rPr lang="en-US" sz="2400" dirty="0" err="1">
                <a:solidFill>
                  <a:srgbClr val="00B050"/>
                </a:solidFill>
              </a:rPr>
              <a:t>verzamelen</a:t>
            </a:r>
            <a:r>
              <a:rPr lang="en-US" sz="2400" dirty="0">
                <a:solidFill>
                  <a:srgbClr val="00B050"/>
                </a:solidFill>
              </a:rPr>
              <a:t> we om 11.00 </a:t>
            </a:r>
            <a:r>
              <a:rPr lang="en-US" sz="2400" dirty="0" err="1">
                <a:solidFill>
                  <a:srgbClr val="00B050"/>
                </a:solidFill>
              </a:rPr>
              <a:t>uur</a:t>
            </a:r>
            <a:r>
              <a:rPr lang="en-US" sz="2400" dirty="0">
                <a:solidFill>
                  <a:srgbClr val="00B050"/>
                </a:solidFill>
              </a:rPr>
              <a:t> </a:t>
            </a:r>
            <a:r>
              <a:rPr lang="en-US" sz="2400" dirty="0" err="1">
                <a:solidFill>
                  <a:srgbClr val="00B050"/>
                </a:solidFill>
              </a:rPr>
              <a:t>en</a:t>
            </a:r>
            <a:r>
              <a:rPr lang="en-US" sz="2400" dirty="0">
                <a:solidFill>
                  <a:srgbClr val="00B050"/>
                </a:solidFill>
              </a:rPr>
              <a:t> </a:t>
            </a:r>
            <a:r>
              <a:rPr lang="en-US" sz="2400" dirty="0" err="1">
                <a:solidFill>
                  <a:srgbClr val="00B050"/>
                </a:solidFill>
              </a:rPr>
              <a:t>lopen</a:t>
            </a:r>
            <a:r>
              <a:rPr lang="en-US" sz="2400" dirty="0">
                <a:solidFill>
                  <a:srgbClr val="00B050"/>
                </a:solidFill>
              </a:rPr>
              <a:t> (--) 5 kilometer door het </a:t>
            </a:r>
            <a:r>
              <a:rPr lang="en-US" sz="2400" dirty="0" err="1">
                <a:solidFill>
                  <a:srgbClr val="00B050"/>
                </a:solidFill>
              </a:rPr>
              <a:t>bos</a:t>
            </a:r>
            <a:r>
              <a:rPr lang="en-US" sz="2400" dirty="0">
                <a:solidFill>
                  <a:srgbClr val="00B050"/>
                </a:solidFill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endParaRPr lang="en-US" sz="2400" dirty="0">
              <a:solidFill>
                <a:srgbClr val="00B05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dirty="0" err="1">
                <a:solidFill>
                  <a:srgbClr val="FF0000"/>
                </a:solidFill>
              </a:rPr>
              <a:t>Stijn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liet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zijn</a:t>
            </a:r>
            <a:r>
              <a:rPr lang="en-US" sz="2400" dirty="0">
                <a:solidFill>
                  <a:srgbClr val="FF0000"/>
                </a:solidFill>
              </a:rPr>
              <a:t> pen </a:t>
            </a:r>
            <a:r>
              <a:rPr lang="en-US" sz="2400" dirty="0" err="1">
                <a:solidFill>
                  <a:srgbClr val="FF0000"/>
                </a:solidFill>
              </a:rPr>
              <a:t>vallen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en</a:t>
            </a:r>
            <a:r>
              <a:rPr lang="en-US" sz="2400" dirty="0">
                <a:solidFill>
                  <a:srgbClr val="FF0000"/>
                </a:solidFill>
              </a:rPr>
              <a:t> (--) </a:t>
            </a:r>
            <a:r>
              <a:rPr lang="en-US" sz="2400" dirty="0" err="1">
                <a:solidFill>
                  <a:srgbClr val="FF0000"/>
                </a:solidFill>
              </a:rPr>
              <a:t>rolde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onder</a:t>
            </a:r>
            <a:r>
              <a:rPr lang="en-US" sz="2400" dirty="0">
                <a:solidFill>
                  <a:srgbClr val="FF0000"/>
                </a:solidFill>
              </a:rPr>
              <a:t> de </a:t>
            </a:r>
            <a:r>
              <a:rPr lang="en-US" sz="2400" dirty="0" err="1">
                <a:solidFill>
                  <a:srgbClr val="FF0000"/>
                </a:solidFill>
              </a:rPr>
              <a:t>kast</a:t>
            </a:r>
            <a:r>
              <a:rPr lang="en-US" sz="2400" dirty="0">
                <a:solidFill>
                  <a:srgbClr val="FF0000"/>
                </a:solidFill>
              </a:rPr>
              <a:t>. </a:t>
            </a:r>
          </a:p>
          <a:p>
            <a:pPr marL="457200" indent="-457200">
              <a:buFont typeface="+mj-lt"/>
              <a:buAutoNum type="arabicPeriod"/>
            </a:pPr>
            <a:endParaRPr lang="en-US" sz="2400" dirty="0">
              <a:solidFill>
                <a:srgbClr val="FF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dirty="0">
                <a:solidFill>
                  <a:srgbClr val="FF0000"/>
                </a:solidFill>
              </a:rPr>
              <a:t>De </a:t>
            </a:r>
            <a:r>
              <a:rPr lang="en-US" sz="2400" dirty="0" err="1">
                <a:solidFill>
                  <a:srgbClr val="FF0000"/>
                </a:solidFill>
              </a:rPr>
              <a:t>vrijwilligers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zetten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koffie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en</a:t>
            </a:r>
            <a:r>
              <a:rPr lang="en-US" sz="2400" dirty="0">
                <a:solidFill>
                  <a:srgbClr val="FF0000"/>
                </a:solidFill>
              </a:rPr>
              <a:t> de </a:t>
            </a:r>
            <a:r>
              <a:rPr lang="en-US" sz="2400" dirty="0" err="1">
                <a:solidFill>
                  <a:srgbClr val="FF0000"/>
                </a:solidFill>
              </a:rPr>
              <a:t>verpleegsters</a:t>
            </a:r>
            <a:r>
              <a:rPr lang="en-US" sz="2400" dirty="0">
                <a:solidFill>
                  <a:srgbClr val="FF0000"/>
                </a:solidFill>
              </a:rPr>
              <a:t>  (--) </a:t>
            </a:r>
            <a:r>
              <a:rPr lang="en-US" sz="2400" dirty="0" err="1">
                <a:solidFill>
                  <a:srgbClr val="FF0000"/>
                </a:solidFill>
              </a:rPr>
              <a:t>tafels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en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stoelen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klaar</a:t>
            </a:r>
            <a:r>
              <a:rPr lang="en-US" sz="2400" dirty="0">
                <a:solidFill>
                  <a:srgbClr val="FF0000"/>
                </a:solidFill>
              </a:rPr>
              <a:t>. 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77030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43000"/>
          </a:xfrm>
        </p:spPr>
        <p:txBody>
          <a:bodyPr>
            <a:normAutofit/>
          </a:bodyPr>
          <a:lstStyle/>
          <a:p>
            <a:r>
              <a:rPr lang="en-US" sz="3000" b="1" dirty="0" err="1" smtClean="0"/>
              <a:t>Oefenen</a:t>
            </a:r>
            <a:endParaRPr lang="nl-NL" sz="3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25963"/>
          </a:xfrm>
        </p:spPr>
        <p:txBody>
          <a:bodyPr>
            <a:normAutofit/>
          </a:bodyPr>
          <a:lstStyle/>
          <a:p>
            <a:r>
              <a:rPr lang="en-US" sz="2400" dirty="0" err="1" smtClean="0"/>
              <a:t>Waarom</a:t>
            </a:r>
            <a:r>
              <a:rPr lang="en-US" sz="2400" dirty="0" smtClean="0"/>
              <a:t> is </a:t>
            </a:r>
            <a:r>
              <a:rPr lang="en-US" sz="2400" dirty="0" err="1" smtClean="0"/>
              <a:t>deze</a:t>
            </a:r>
            <a:r>
              <a:rPr lang="en-US" sz="2400" dirty="0" smtClean="0"/>
              <a:t> </a:t>
            </a:r>
            <a:r>
              <a:rPr lang="en-US" sz="2400" dirty="0" err="1" smtClean="0"/>
              <a:t>samentrekking</a:t>
            </a:r>
            <a:r>
              <a:rPr lang="en-US" sz="2400" dirty="0" smtClean="0"/>
              <a:t> </a:t>
            </a:r>
            <a:r>
              <a:rPr lang="en-US" sz="2400" dirty="0" err="1" smtClean="0"/>
              <a:t>onjuist</a:t>
            </a:r>
            <a:r>
              <a:rPr lang="en-US" sz="2400" dirty="0" smtClean="0"/>
              <a:t>?</a:t>
            </a:r>
          </a:p>
          <a:p>
            <a:endParaRPr lang="en-US" sz="2400" dirty="0"/>
          </a:p>
          <a:p>
            <a:pPr marL="457200" indent="-457200">
              <a:buNone/>
            </a:pPr>
            <a:r>
              <a:rPr lang="en-US" sz="2400" i="1" dirty="0" smtClean="0"/>
              <a:t>	</a:t>
            </a:r>
            <a:r>
              <a:rPr lang="en-US" sz="2400" i="1" dirty="0" err="1" smtClean="0"/>
              <a:t>Pim</a:t>
            </a:r>
            <a:r>
              <a:rPr lang="en-US" sz="2400" i="1" dirty="0" smtClean="0"/>
              <a:t> </a:t>
            </a:r>
            <a:r>
              <a:rPr lang="en-US" sz="2400" i="1" dirty="0"/>
              <a:t>en </a:t>
            </a:r>
            <a:r>
              <a:rPr lang="en-US" sz="2400" i="1" dirty="0" err="1"/>
              <a:t>ik</a:t>
            </a:r>
            <a:r>
              <a:rPr lang="en-US" sz="2400" i="1" dirty="0"/>
              <a:t> </a:t>
            </a:r>
            <a:r>
              <a:rPr lang="en-US" sz="2400" i="1" dirty="0" err="1"/>
              <a:t>lezen</a:t>
            </a:r>
            <a:r>
              <a:rPr lang="en-US" sz="2400" i="1" dirty="0"/>
              <a:t> het </a:t>
            </a:r>
            <a:r>
              <a:rPr lang="en-US" sz="2400" i="1" dirty="0" err="1"/>
              <a:t>liefst</a:t>
            </a:r>
            <a:r>
              <a:rPr lang="en-US" sz="2400" i="1" dirty="0"/>
              <a:t> thrillers, maar Hanna (--) </a:t>
            </a:r>
            <a:r>
              <a:rPr lang="en-US" sz="2400" i="1" dirty="0" err="1"/>
              <a:t>liever</a:t>
            </a:r>
            <a:r>
              <a:rPr lang="en-US" sz="2400" i="1" dirty="0"/>
              <a:t> </a:t>
            </a:r>
            <a:r>
              <a:rPr lang="en-US" sz="2400" i="1" dirty="0" err="1"/>
              <a:t>een</a:t>
            </a:r>
            <a:r>
              <a:rPr lang="en-US" sz="2400" i="1" dirty="0"/>
              <a:t> detective</a:t>
            </a:r>
            <a:r>
              <a:rPr lang="en-US" sz="2400" i="1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endParaRPr lang="en-US" sz="2400" i="1" dirty="0"/>
          </a:p>
          <a:p>
            <a:pPr marL="0" indent="0">
              <a:buNone/>
            </a:pPr>
            <a:r>
              <a:rPr lang="en-US" sz="2400" dirty="0" smtClean="0">
                <a:sym typeface="Wingdings" panose="05000000000000000000" pitchFamily="2" charset="2"/>
              </a:rPr>
              <a:t> Het </a:t>
            </a:r>
            <a:r>
              <a:rPr lang="en-US" sz="2400" dirty="0" err="1" smtClean="0">
                <a:sym typeface="Wingdings" panose="05000000000000000000" pitchFamily="2" charset="2"/>
              </a:rPr>
              <a:t>samengetrokken</a:t>
            </a:r>
            <a:r>
              <a:rPr lang="en-US" sz="2400" dirty="0" smtClean="0"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ym typeface="Wingdings" panose="05000000000000000000" pitchFamily="2" charset="2"/>
              </a:rPr>
              <a:t>woord</a:t>
            </a:r>
            <a:r>
              <a:rPr lang="en-US" sz="2400" dirty="0" smtClean="0">
                <a:sym typeface="Wingdings" panose="05000000000000000000" pitchFamily="2" charset="2"/>
              </a:rPr>
              <a:t> (</a:t>
            </a:r>
            <a:r>
              <a:rPr lang="en-US" sz="2400" i="1" dirty="0" err="1" smtClean="0">
                <a:sym typeface="Wingdings" panose="05000000000000000000" pitchFamily="2" charset="2"/>
              </a:rPr>
              <a:t>lezen</a:t>
            </a:r>
            <a:r>
              <a:rPr lang="en-US" sz="2400" dirty="0" smtClean="0">
                <a:sym typeface="Wingdings" panose="05000000000000000000" pitchFamily="2" charset="2"/>
              </a:rPr>
              <a:t>) is in het </a:t>
            </a:r>
            <a:r>
              <a:rPr lang="en-US" sz="2400" dirty="0" err="1" smtClean="0">
                <a:sym typeface="Wingdings" panose="05000000000000000000" pitchFamily="2" charset="2"/>
              </a:rPr>
              <a:t>eerste</a:t>
            </a:r>
            <a:r>
              <a:rPr lang="en-US" sz="2400" dirty="0" smtClean="0"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ym typeface="Wingdings" panose="05000000000000000000" pitchFamily="2" charset="2"/>
              </a:rPr>
              <a:t>deel</a:t>
            </a:r>
            <a:r>
              <a:rPr lang="en-US" sz="2400" dirty="0" smtClean="0">
                <a:sym typeface="Wingdings" panose="05000000000000000000" pitchFamily="2" charset="2"/>
              </a:rPr>
              <a:t> van de </a:t>
            </a:r>
            <a:r>
              <a:rPr lang="en-US" sz="2400" dirty="0" err="1" smtClean="0">
                <a:sym typeface="Wingdings" panose="05000000000000000000" pitchFamily="2" charset="2"/>
              </a:rPr>
              <a:t>zin</a:t>
            </a:r>
            <a:r>
              <a:rPr lang="en-US" sz="2400" dirty="0" smtClean="0"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ym typeface="Wingdings" panose="05000000000000000000" pitchFamily="2" charset="2"/>
              </a:rPr>
              <a:t>meervoud</a:t>
            </a:r>
            <a:r>
              <a:rPr lang="en-US" sz="2400" dirty="0" smtClean="0"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ym typeface="Wingdings" panose="05000000000000000000" pitchFamily="2" charset="2"/>
              </a:rPr>
              <a:t>en</a:t>
            </a:r>
            <a:r>
              <a:rPr lang="en-US" sz="2400" dirty="0" smtClean="0">
                <a:sym typeface="Wingdings" panose="05000000000000000000" pitchFamily="2" charset="2"/>
              </a:rPr>
              <a:t> in het </a:t>
            </a:r>
            <a:r>
              <a:rPr lang="en-US" sz="2400" dirty="0" err="1" smtClean="0">
                <a:sym typeface="Wingdings" panose="05000000000000000000" pitchFamily="2" charset="2"/>
              </a:rPr>
              <a:t>tweede</a:t>
            </a:r>
            <a:r>
              <a:rPr lang="en-US" sz="2400" dirty="0" smtClean="0"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ym typeface="Wingdings" panose="05000000000000000000" pitchFamily="2" charset="2"/>
              </a:rPr>
              <a:t>deel</a:t>
            </a:r>
            <a:r>
              <a:rPr lang="en-US" sz="2400" dirty="0" smtClean="0">
                <a:sym typeface="Wingdings" panose="05000000000000000000" pitchFamily="2" charset="2"/>
              </a:rPr>
              <a:t> van de </a:t>
            </a:r>
            <a:r>
              <a:rPr lang="en-US" sz="2400" dirty="0" err="1" smtClean="0">
                <a:sym typeface="Wingdings" panose="05000000000000000000" pitchFamily="2" charset="2"/>
              </a:rPr>
              <a:t>zin</a:t>
            </a:r>
            <a:r>
              <a:rPr lang="en-US" sz="2400" dirty="0" smtClean="0"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ym typeface="Wingdings" panose="05000000000000000000" pitchFamily="2" charset="2"/>
              </a:rPr>
              <a:t>enkelvoud</a:t>
            </a:r>
            <a:r>
              <a:rPr lang="en-US" sz="2400" dirty="0" smtClean="0">
                <a:sym typeface="Wingdings" panose="05000000000000000000" pitchFamily="2" charset="2"/>
              </a:rPr>
              <a:t>.</a:t>
            </a:r>
            <a:endParaRPr lang="en-US" sz="2400" dirty="0" smtClean="0"/>
          </a:p>
          <a:p>
            <a:pPr marL="0" indent="0">
              <a:buNone/>
            </a:pPr>
            <a:endParaRPr lang="en-US" sz="2000" i="1" dirty="0"/>
          </a:p>
          <a:p>
            <a:endParaRPr lang="nl-NL" sz="2400" dirty="0" smtClean="0"/>
          </a:p>
          <a:p>
            <a:endParaRPr lang="nl-NL" sz="2400" dirty="0"/>
          </a:p>
        </p:txBody>
      </p:sp>
      <p:pic>
        <p:nvPicPr>
          <p:cNvPr id="4" name="Picture 7" descr="Topbanner-methodeportal-N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25585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43000"/>
          </a:xfrm>
        </p:spPr>
        <p:txBody>
          <a:bodyPr>
            <a:normAutofit/>
          </a:bodyPr>
          <a:lstStyle/>
          <a:p>
            <a:r>
              <a:rPr lang="en-US" sz="3000" b="1" dirty="0" err="1" smtClean="0"/>
              <a:t>Oefenen</a:t>
            </a:r>
            <a:endParaRPr lang="nl-NL" sz="3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/>
              <a:t>Waarom</a:t>
            </a:r>
            <a:r>
              <a:rPr lang="en-US" sz="2400" dirty="0" smtClean="0"/>
              <a:t> is </a:t>
            </a:r>
            <a:r>
              <a:rPr lang="en-US" sz="2400" dirty="0" err="1" smtClean="0"/>
              <a:t>deze</a:t>
            </a:r>
            <a:r>
              <a:rPr lang="en-US" sz="2400" dirty="0" smtClean="0"/>
              <a:t> </a:t>
            </a:r>
            <a:r>
              <a:rPr lang="en-US" sz="2400" dirty="0" err="1" smtClean="0"/>
              <a:t>samentrekking</a:t>
            </a:r>
            <a:r>
              <a:rPr lang="en-US" sz="2400" dirty="0" smtClean="0"/>
              <a:t> </a:t>
            </a:r>
            <a:r>
              <a:rPr lang="en-US" sz="2400" dirty="0" err="1" smtClean="0"/>
              <a:t>onjuist</a:t>
            </a:r>
            <a:r>
              <a:rPr lang="en-US" sz="2400" dirty="0" smtClean="0"/>
              <a:t>?</a:t>
            </a:r>
          </a:p>
          <a:p>
            <a:endParaRPr lang="en-US" sz="2400" dirty="0"/>
          </a:p>
          <a:p>
            <a:pPr marL="457200" indent="-457200">
              <a:buNone/>
            </a:pPr>
            <a:r>
              <a:rPr lang="en-US" sz="2400" i="1" dirty="0" smtClean="0"/>
              <a:t>	</a:t>
            </a:r>
            <a:r>
              <a:rPr lang="en-US" sz="2400" i="1" dirty="0" err="1" smtClean="0"/>
              <a:t>Stijn</a:t>
            </a:r>
            <a:r>
              <a:rPr lang="en-US" sz="2400" i="1" dirty="0" smtClean="0"/>
              <a:t> </a:t>
            </a:r>
            <a:r>
              <a:rPr lang="en-US" sz="2400" i="1" dirty="0" err="1"/>
              <a:t>liet</a:t>
            </a:r>
            <a:r>
              <a:rPr lang="en-US" sz="2400" i="1" dirty="0"/>
              <a:t> </a:t>
            </a:r>
            <a:r>
              <a:rPr lang="en-US" sz="2400" i="1" dirty="0" err="1"/>
              <a:t>zijn</a:t>
            </a:r>
            <a:r>
              <a:rPr lang="en-US" sz="2400" i="1" dirty="0"/>
              <a:t> pen </a:t>
            </a:r>
            <a:r>
              <a:rPr lang="en-US" sz="2400" i="1" dirty="0" err="1"/>
              <a:t>vallen</a:t>
            </a:r>
            <a:r>
              <a:rPr lang="en-US" sz="2400" i="1" dirty="0"/>
              <a:t> en (--) </a:t>
            </a:r>
            <a:r>
              <a:rPr lang="en-US" sz="2400" i="1" dirty="0" err="1"/>
              <a:t>rolde</a:t>
            </a:r>
            <a:r>
              <a:rPr lang="en-US" sz="2400" i="1" dirty="0"/>
              <a:t> </a:t>
            </a:r>
            <a:r>
              <a:rPr lang="en-US" sz="2400" i="1" dirty="0" err="1"/>
              <a:t>onder</a:t>
            </a:r>
            <a:r>
              <a:rPr lang="en-US" sz="2400" i="1" dirty="0"/>
              <a:t> de </a:t>
            </a:r>
            <a:r>
              <a:rPr lang="en-US" sz="2400" i="1" dirty="0" err="1"/>
              <a:t>kast</a:t>
            </a:r>
            <a:r>
              <a:rPr lang="en-US" sz="2400" i="1" dirty="0"/>
              <a:t>. </a:t>
            </a:r>
          </a:p>
          <a:p>
            <a:pPr marL="457200" indent="-457200">
              <a:buFont typeface="+mj-lt"/>
              <a:buAutoNum type="arabicPeriod" startAt="3"/>
            </a:pPr>
            <a:endParaRPr lang="en-US" sz="2000" i="1" dirty="0" smtClean="0"/>
          </a:p>
          <a:p>
            <a:pPr marL="0" indent="0">
              <a:buNone/>
            </a:pPr>
            <a:r>
              <a:rPr lang="en-US" sz="2400" dirty="0" smtClean="0">
                <a:sym typeface="Wingdings" panose="05000000000000000000" pitchFamily="2" charset="2"/>
              </a:rPr>
              <a:t> De </a:t>
            </a:r>
            <a:r>
              <a:rPr lang="en-US" sz="2400" dirty="0" err="1" smtClean="0">
                <a:sym typeface="Wingdings" panose="05000000000000000000" pitchFamily="2" charset="2"/>
              </a:rPr>
              <a:t>samengetrokken</a:t>
            </a:r>
            <a:r>
              <a:rPr lang="en-US" sz="2400" dirty="0" smtClean="0"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ym typeface="Wingdings" panose="05000000000000000000" pitchFamily="2" charset="2"/>
              </a:rPr>
              <a:t>woorden</a:t>
            </a:r>
            <a:r>
              <a:rPr lang="en-US" sz="2400" dirty="0" smtClean="0">
                <a:sym typeface="Wingdings" panose="05000000000000000000" pitchFamily="2" charset="2"/>
              </a:rPr>
              <a:t> (</a:t>
            </a:r>
            <a:r>
              <a:rPr lang="en-US" sz="2400" i="1" dirty="0" err="1" smtClean="0">
                <a:sym typeface="Wingdings" panose="05000000000000000000" pitchFamily="2" charset="2"/>
              </a:rPr>
              <a:t>zijn</a:t>
            </a:r>
            <a:r>
              <a:rPr lang="en-US" sz="2400" i="1" dirty="0" smtClean="0">
                <a:sym typeface="Wingdings" panose="05000000000000000000" pitchFamily="2" charset="2"/>
              </a:rPr>
              <a:t> pen</a:t>
            </a:r>
            <a:r>
              <a:rPr lang="en-US" sz="2400" dirty="0" smtClean="0">
                <a:sym typeface="Wingdings" panose="05000000000000000000" pitchFamily="2" charset="2"/>
              </a:rPr>
              <a:t>) </a:t>
            </a:r>
            <a:r>
              <a:rPr lang="en-US" sz="2400" dirty="0" err="1" smtClean="0">
                <a:sym typeface="Wingdings" panose="05000000000000000000" pitchFamily="2" charset="2"/>
              </a:rPr>
              <a:t>vormen</a:t>
            </a:r>
            <a:r>
              <a:rPr lang="en-US" sz="2400" dirty="0" smtClean="0">
                <a:sym typeface="Wingdings" panose="05000000000000000000" pitchFamily="2" charset="2"/>
              </a:rPr>
              <a:t> in het </a:t>
            </a:r>
            <a:r>
              <a:rPr lang="en-US" sz="2400" dirty="0" err="1" smtClean="0">
                <a:sym typeface="Wingdings" panose="05000000000000000000" pitchFamily="2" charset="2"/>
              </a:rPr>
              <a:t>eerste</a:t>
            </a:r>
            <a:r>
              <a:rPr lang="en-US" sz="2400" dirty="0" smtClean="0"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ym typeface="Wingdings" panose="05000000000000000000" pitchFamily="2" charset="2"/>
              </a:rPr>
              <a:t>deel</a:t>
            </a:r>
            <a:r>
              <a:rPr lang="en-US" sz="2400" dirty="0" smtClean="0">
                <a:sym typeface="Wingdings" panose="05000000000000000000" pitchFamily="2" charset="2"/>
              </a:rPr>
              <a:t> van de </a:t>
            </a:r>
            <a:r>
              <a:rPr lang="en-US" sz="2400" dirty="0" err="1" smtClean="0">
                <a:sym typeface="Wingdings" panose="05000000000000000000" pitchFamily="2" charset="2"/>
              </a:rPr>
              <a:t>zin</a:t>
            </a:r>
            <a:r>
              <a:rPr lang="en-US" sz="2400" dirty="0" smtClean="0">
                <a:sym typeface="Wingdings" panose="05000000000000000000" pitchFamily="2" charset="2"/>
              </a:rPr>
              <a:t> het </a:t>
            </a:r>
            <a:r>
              <a:rPr lang="en-US" sz="2400" dirty="0" err="1" smtClean="0">
                <a:sym typeface="Wingdings" panose="05000000000000000000" pitchFamily="2" charset="2"/>
              </a:rPr>
              <a:t>lijdend</a:t>
            </a:r>
            <a:r>
              <a:rPr lang="en-US" sz="2400" dirty="0" smtClean="0"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ym typeface="Wingdings" panose="05000000000000000000" pitchFamily="2" charset="2"/>
              </a:rPr>
              <a:t>voorwerp</a:t>
            </a:r>
            <a:r>
              <a:rPr lang="en-US" sz="2400" dirty="0" smtClean="0">
                <a:sym typeface="Wingdings" panose="05000000000000000000" pitchFamily="2" charset="2"/>
              </a:rPr>
              <a:t> in het </a:t>
            </a:r>
            <a:r>
              <a:rPr lang="en-US" sz="2400" dirty="0" err="1" smtClean="0">
                <a:sym typeface="Wingdings" panose="05000000000000000000" pitchFamily="2" charset="2"/>
              </a:rPr>
              <a:t>tweede</a:t>
            </a:r>
            <a:r>
              <a:rPr lang="en-US" sz="2400" dirty="0" smtClean="0"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ym typeface="Wingdings" panose="05000000000000000000" pitchFamily="2" charset="2"/>
              </a:rPr>
              <a:t>deel</a:t>
            </a:r>
            <a:r>
              <a:rPr lang="en-US" sz="2400" dirty="0" smtClean="0">
                <a:sym typeface="Wingdings" panose="05000000000000000000" pitchFamily="2" charset="2"/>
              </a:rPr>
              <a:t> van de </a:t>
            </a:r>
            <a:r>
              <a:rPr lang="en-US" sz="2400" dirty="0" err="1" smtClean="0">
                <a:sym typeface="Wingdings" panose="05000000000000000000" pitchFamily="2" charset="2"/>
              </a:rPr>
              <a:t>zin</a:t>
            </a:r>
            <a:r>
              <a:rPr lang="en-US" sz="2400" dirty="0" smtClean="0">
                <a:sym typeface="Wingdings" panose="05000000000000000000" pitchFamily="2" charset="2"/>
              </a:rPr>
              <a:t> het </a:t>
            </a:r>
            <a:r>
              <a:rPr lang="en-US" sz="2400" dirty="0" err="1" smtClean="0">
                <a:sym typeface="Wingdings" panose="05000000000000000000" pitchFamily="2" charset="2"/>
              </a:rPr>
              <a:t>onderwerp</a:t>
            </a:r>
            <a:r>
              <a:rPr lang="en-US" sz="2400" dirty="0" smtClean="0">
                <a:sym typeface="Wingdings" panose="05000000000000000000" pitchFamily="2" charset="2"/>
              </a:rPr>
              <a:t>.</a:t>
            </a:r>
            <a:endParaRPr lang="en-US" sz="2400" dirty="0"/>
          </a:p>
          <a:p>
            <a:pPr marL="0" indent="0">
              <a:buNone/>
            </a:pPr>
            <a:endParaRPr lang="nl-NL" sz="2400" dirty="0"/>
          </a:p>
        </p:txBody>
      </p:sp>
      <p:pic>
        <p:nvPicPr>
          <p:cNvPr id="4" name="Picture 7" descr="Topbanner-methodeportal-N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51452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43000"/>
          </a:xfrm>
        </p:spPr>
        <p:txBody>
          <a:bodyPr>
            <a:normAutofit/>
          </a:bodyPr>
          <a:lstStyle/>
          <a:p>
            <a:r>
              <a:rPr lang="en-US" sz="3000" b="1" dirty="0" err="1" smtClean="0"/>
              <a:t>Oefenen</a:t>
            </a:r>
            <a:endParaRPr lang="nl-NL" sz="3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/>
              <a:t>Waarom</a:t>
            </a:r>
            <a:r>
              <a:rPr lang="en-US" sz="2400" dirty="0" smtClean="0"/>
              <a:t> is </a:t>
            </a:r>
            <a:r>
              <a:rPr lang="en-US" sz="2400" dirty="0" err="1" smtClean="0"/>
              <a:t>deze</a:t>
            </a:r>
            <a:r>
              <a:rPr lang="en-US" sz="2400" dirty="0" smtClean="0"/>
              <a:t> </a:t>
            </a:r>
            <a:r>
              <a:rPr lang="en-US" sz="2400" dirty="0" err="1" smtClean="0"/>
              <a:t>samentrekking</a:t>
            </a:r>
            <a:r>
              <a:rPr lang="en-US" sz="2400" dirty="0" smtClean="0"/>
              <a:t> </a:t>
            </a:r>
            <a:r>
              <a:rPr lang="en-US" sz="2400" dirty="0" err="1" smtClean="0"/>
              <a:t>onjuist</a:t>
            </a:r>
            <a:r>
              <a:rPr lang="en-US" sz="2400" dirty="0" smtClean="0"/>
              <a:t>?</a:t>
            </a:r>
          </a:p>
          <a:p>
            <a:endParaRPr lang="en-US" sz="2400" dirty="0"/>
          </a:p>
          <a:p>
            <a:pPr marL="457200" indent="-457200">
              <a:buNone/>
            </a:pPr>
            <a:r>
              <a:rPr lang="en-US" sz="2400" i="1" dirty="0" smtClean="0"/>
              <a:t>	De </a:t>
            </a:r>
            <a:r>
              <a:rPr lang="en-US" sz="2400" i="1" dirty="0" err="1"/>
              <a:t>vrijwilligers</a:t>
            </a:r>
            <a:r>
              <a:rPr lang="en-US" sz="2400" i="1" dirty="0"/>
              <a:t> </a:t>
            </a:r>
            <a:r>
              <a:rPr lang="en-US" sz="2400" i="1" dirty="0" err="1"/>
              <a:t>zetten</a:t>
            </a:r>
            <a:r>
              <a:rPr lang="en-US" sz="2400" i="1" dirty="0"/>
              <a:t> </a:t>
            </a:r>
            <a:r>
              <a:rPr lang="en-US" sz="2400" i="1" dirty="0" err="1"/>
              <a:t>koffie</a:t>
            </a:r>
            <a:r>
              <a:rPr lang="en-US" sz="2400" i="1" dirty="0"/>
              <a:t> en de </a:t>
            </a:r>
            <a:r>
              <a:rPr lang="en-US" sz="2400" i="1" dirty="0" err="1"/>
              <a:t>verpleegsters</a:t>
            </a:r>
            <a:r>
              <a:rPr lang="en-US" sz="2400" i="1" dirty="0"/>
              <a:t>  (--) </a:t>
            </a:r>
            <a:r>
              <a:rPr lang="en-US" sz="2400" i="1" dirty="0" err="1"/>
              <a:t>tafels</a:t>
            </a:r>
            <a:r>
              <a:rPr lang="en-US" sz="2400" i="1" dirty="0"/>
              <a:t> en </a:t>
            </a:r>
            <a:r>
              <a:rPr lang="en-US" sz="2400" i="1" dirty="0" err="1"/>
              <a:t>stoelen</a:t>
            </a:r>
            <a:r>
              <a:rPr lang="en-US" sz="2400" i="1" dirty="0"/>
              <a:t> </a:t>
            </a:r>
            <a:r>
              <a:rPr lang="en-US" sz="2400" i="1" dirty="0" err="1"/>
              <a:t>klaar</a:t>
            </a:r>
            <a:r>
              <a:rPr lang="en-US" sz="2400" i="1" dirty="0"/>
              <a:t>. </a:t>
            </a:r>
          </a:p>
          <a:p>
            <a:endParaRPr lang="nl-NL" sz="2400" dirty="0" smtClean="0"/>
          </a:p>
          <a:p>
            <a:pPr marL="0" indent="0">
              <a:buNone/>
            </a:pPr>
            <a:r>
              <a:rPr lang="nl-NL" sz="2400" dirty="0" smtClean="0">
                <a:sym typeface="Wingdings" panose="05000000000000000000" pitchFamily="2" charset="2"/>
              </a:rPr>
              <a:t> Het samengetrokken woord (</a:t>
            </a:r>
            <a:r>
              <a:rPr lang="nl-NL" sz="2400" i="1" dirty="0" smtClean="0">
                <a:sym typeface="Wingdings" panose="05000000000000000000" pitchFamily="2" charset="2"/>
              </a:rPr>
              <a:t>zetten</a:t>
            </a:r>
            <a:r>
              <a:rPr lang="nl-NL" sz="2400" dirty="0" smtClean="0">
                <a:sym typeface="Wingdings" panose="05000000000000000000" pitchFamily="2" charset="2"/>
              </a:rPr>
              <a:t>) heeft in beide delen van de zin niet dezelfde betekenis (koffie zetten/klaarzetten) .</a:t>
            </a:r>
            <a:endParaRPr lang="nl-NL" sz="2400" dirty="0"/>
          </a:p>
        </p:txBody>
      </p:sp>
      <p:pic>
        <p:nvPicPr>
          <p:cNvPr id="4" name="Picture 7" descr="Topbanner-methodeportal-N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51452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43000"/>
          </a:xfrm>
        </p:spPr>
        <p:txBody>
          <a:bodyPr>
            <a:normAutofit/>
          </a:bodyPr>
          <a:lstStyle/>
          <a:p>
            <a:r>
              <a:rPr lang="en-US" sz="3000" b="1" dirty="0" err="1" smtClean="0"/>
              <a:t>Wat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heb</a:t>
            </a:r>
            <a:r>
              <a:rPr lang="en-US" sz="3000" b="1" dirty="0" smtClean="0"/>
              <a:t> je nu </a:t>
            </a:r>
            <a:r>
              <a:rPr lang="en-US" sz="3000" b="1" dirty="0" err="1" smtClean="0"/>
              <a:t>geleerd</a:t>
            </a:r>
            <a:r>
              <a:rPr lang="en-US" sz="3000" b="1" dirty="0" smtClean="0"/>
              <a:t>?</a:t>
            </a:r>
            <a:endParaRPr lang="nl-NL" sz="3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nl-NL" sz="2400" dirty="0" smtClean="0"/>
          </a:p>
          <a:p>
            <a:r>
              <a:rPr lang="nl-NL" sz="2400" dirty="0" smtClean="0"/>
              <a:t>Je weet nu wat een samentrekking is.</a:t>
            </a:r>
          </a:p>
          <a:p>
            <a:endParaRPr lang="nl-NL" sz="2400" dirty="0"/>
          </a:p>
          <a:p>
            <a:r>
              <a:rPr lang="nl-NL" sz="2400" dirty="0" smtClean="0"/>
              <a:t>Je kunt nu beoordelen of een samentrekking juist of onjuist is.</a:t>
            </a:r>
            <a:endParaRPr lang="nl-NL" sz="2400" dirty="0"/>
          </a:p>
        </p:txBody>
      </p:sp>
      <p:pic>
        <p:nvPicPr>
          <p:cNvPr id="4" name="Picture 7" descr="Topbanner-methodeportal-N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90916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ieuwNederlandsPowerPoint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NieuwNederlandsPowerPoint</Template>
  <TotalTime>145</TotalTime>
  <Words>425</Words>
  <Application>Microsoft Office PowerPoint</Application>
  <PresentationFormat>On-screen Show (4:3)</PresentationFormat>
  <Paragraphs>82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Wingdings</vt:lpstr>
      <vt:lpstr>NieuwNederlandsPowerPoint</vt:lpstr>
      <vt:lpstr>Hoofdstuk 2  Taalverzorging</vt:lpstr>
      <vt:lpstr>Wat is een samentrekking?</vt:lpstr>
      <vt:lpstr>Wanneer mag je woorden samentrekken?</vt:lpstr>
      <vt:lpstr>Wanneer mag je woorden samentrekken?</vt:lpstr>
      <vt:lpstr>Oefenen</vt:lpstr>
      <vt:lpstr>Oefenen</vt:lpstr>
      <vt:lpstr>Oefenen</vt:lpstr>
      <vt:lpstr>Oefenen</vt:lpstr>
      <vt:lpstr>Wat heb je nu geleerd?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Hoofdstuk 1  Taalverzorging</dc:title>
  <dc:creator>Anouk de Kleijn</dc:creator>
  <cp:lastModifiedBy>corei3</cp:lastModifiedBy>
  <cp:revision>20</cp:revision>
  <dcterms:created xsi:type="dcterms:W3CDTF">2014-10-13T09:44:22Z</dcterms:created>
  <dcterms:modified xsi:type="dcterms:W3CDTF">2019-01-14T23:41:22Z</dcterms:modified>
</cp:coreProperties>
</file>