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315" r:id="rId3"/>
    <p:sldId id="319" r:id="rId4"/>
    <p:sldId id="320" r:id="rId5"/>
    <p:sldId id="317" r:id="rId6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039" autoAdjust="0"/>
    <p:restoredTop sz="79402" autoAdjust="0"/>
  </p:normalViewPr>
  <p:slideViewPr>
    <p:cSldViewPr>
      <p:cViewPr varScale="1">
        <p:scale>
          <a:sx n="43" d="100"/>
          <a:sy n="43" d="100"/>
        </p:scale>
        <p:origin x="1694" y="4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065A62-75DC-4463-B387-F437D5D759DE}" type="datetimeFigureOut">
              <a:rPr lang="nl-NL" smtClean="0"/>
              <a:pPr/>
              <a:t>14-1-2019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376761-118B-402B-B026-90BD92357B2A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98107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>
              <a:solidFill>
                <a:srgbClr val="FF0000"/>
              </a:solidFill>
            </a:endParaRP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376761-118B-402B-B026-90BD92357B2A}" type="slidenum">
              <a:rPr lang="nl-NL" smtClean="0"/>
              <a:pPr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545094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9" name="Tijdelijke aanduiding voor notiti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nl-NL" altLang="nl-NL" i="1" dirty="0" smtClean="0"/>
          </a:p>
        </p:txBody>
      </p:sp>
      <p:sp>
        <p:nvSpPr>
          <p:cNvPr id="31748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E472DF39-4832-434B-B5C2-952AFA6AD0A8}" type="slidenum">
              <a:rPr lang="nl-NL" altLang="nl-NL" smtClean="0">
                <a:latin typeface="Calibri" pitchFamily="34" charset="0"/>
              </a:rPr>
              <a:pPr eaLnBrk="1" hangingPunct="1">
                <a:defRPr/>
              </a:pPr>
              <a:t>2</a:t>
            </a:fld>
            <a:endParaRPr lang="nl-NL" altLang="nl-NL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5470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9" name="Tijdelijke aanduiding voor notiti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nl-NL" altLang="nl-NL" i="1" dirty="0" smtClean="0"/>
          </a:p>
        </p:txBody>
      </p:sp>
      <p:sp>
        <p:nvSpPr>
          <p:cNvPr id="31748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E472DF39-4832-434B-B5C2-952AFA6AD0A8}" type="slidenum">
              <a:rPr lang="nl-NL" altLang="nl-NL" smtClean="0">
                <a:latin typeface="Calibri" pitchFamily="34" charset="0"/>
              </a:rPr>
              <a:pPr eaLnBrk="1" hangingPunct="1">
                <a:defRPr/>
              </a:pPr>
              <a:t>3</a:t>
            </a:fld>
            <a:endParaRPr lang="nl-NL" altLang="nl-NL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5470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9" name="Tijdelijke aanduiding voor notiti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nl-NL" altLang="nl-NL" b="0" dirty="0" smtClean="0"/>
          </a:p>
        </p:txBody>
      </p:sp>
      <p:sp>
        <p:nvSpPr>
          <p:cNvPr id="31748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E472DF39-4832-434B-B5C2-952AFA6AD0A8}" type="slidenum">
              <a:rPr lang="nl-NL" altLang="nl-NL" smtClean="0">
                <a:latin typeface="Calibri" pitchFamily="34" charset="0"/>
              </a:rPr>
              <a:pPr eaLnBrk="1" hangingPunct="1">
                <a:defRPr/>
              </a:pPr>
              <a:t>4</a:t>
            </a:fld>
            <a:endParaRPr lang="nl-NL" altLang="nl-NL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33597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9" name="Tijdelijke aanduiding voor notiti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nl-NL" altLang="nl-NL" dirty="0" smtClean="0"/>
          </a:p>
        </p:txBody>
      </p:sp>
      <p:sp>
        <p:nvSpPr>
          <p:cNvPr id="31748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E472DF39-4832-434B-B5C2-952AFA6AD0A8}" type="slidenum">
              <a:rPr lang="nl-NL" altLang="nl-NL" smtClean="0">
                <a:latin typeface="Calibri" pitchFamily="34" charset="0"/>
              </a:rPr>
              <a:pPr eaLnBrk="1" hangingPunct="1">
                <a:defRPr/>
              </a:pPr>
              <a:t>5</a:t>
            </a:fld>
            <a:endParaRPr lang="nl-NL" altLang="nl-NL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32827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A479EC-DA7B-4021-B4D2-9C5B77773FC4}" type="slidenum">
              <a:rPr lang="nl-NL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380208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7C4563-97CE-4367-A98A-AE6DD5DF15FF}" type="slidenum">
              <a:rPr lang="nl-NL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054669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9FD707-218E-4CB7-8AC8-AC4945140C61}" type="slidenum">
              <a:rPr lang="nl-NL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175782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FA90EC-C7E3-4D21-A06C-173A6897FA0B}" type="slidenum">
              <a:rPr lang="nl-NL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026167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2E0DB7-B2B8-4F54-B790-EF92DAC2A205}" type="slidenum">
              <a:rPr lang="nl-NL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27163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30D6C3-7A30-457C-A3E9-667E06EF4E1F}" type="slidenum">
              <a:rPr lang="nl-NL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452575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181382-7272-45FD-82AD-115C14F448CD}" type="slidenum">
              <a:rPr lang="nl-NL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70910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EBFEF4-63B5-4058-A48E-E027B402562C}" type="slidenum">
              <a:rPr lang="nl-NL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41349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E6268A-827C-4B38-ABB4-E4AAF75DBD3B}" type="slidenum">
              <a:rPr lang="nl-NL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70054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108575-E3A8-41F6-9CF8-98BCC3D2EA4C}" type="slidenum">
              <a:rPr lang="nl-NL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36066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133E36-CDBD-456F-B1BB-26E49D2C859D}" type="slidenum">
              <a:rPr lang="nl-NL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09740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23FEBB2-71F0-4C51-BC40-B1A47C9D55E0}" type="slidenum">
              <a:rPr lang="nl-NL"/>
              <a:pPr/>
              <a:t>‹#›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7" descr="Topbanner-methodeportal-N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kstvak 5"/>
          <p:cNvSpPr txBox="1"/>
          <p:nvPr/>
        </p:nvSpPr>
        <p:spPr>
          <a:xfrm>
            <a:off x="755650" y="6550025"/>
            <a:ext cx="8064500" cy="276999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200" dirty="0">
                <a:solidFill>
                  <a:srgbClr val="A6A6A6"/>
                </a:solidFill>
                <a:cs typeface="Arial" charset="0"/>
              </a:rPr>
              <a:t>© </a:t>
            </a:r>
            <a:r>
              <a:rPr lang="en-US" sz="1200" dirty="0" err="1">
                <a:solidFill>
                  <a:srgbClr val="A6A6A6"/>
                </a:solidFill>
                <a:cs typeface="Arial" charset="0"/>
              </a:rPr>
              <a:t>Noordhoff</a:t>
            </a:r>
            <a:r>
              <a:rPr lang="en-US" sz="1200" dirty="0">
                <a:solidFill>
                  <a:srgbClr val="A6A6A6"/>
                </a:solidFill>
                <a:cs typeface="Arial" charset="0"/>
              </a:rPr>
              <a:t> </a:t>
            </a:r>
            <a:r>
              <a:rPr lang="en-US" sz="1200" dirty="0" err="1">
                <a:solidFill>
                  <a:srgbClr val="A6A6A6"/>
                </a:solidFill>
                <a:cs typeface="Arial" charset="0"/>
              </a:rPr>
              <a:t>Uitgevers</a:t>
            </a:r>
            <a:r>
              <a:rPr lang="en-US" sz="1200" dirty="0">
                <a:solidFill>
                  <a:srgbClr val="A6A6A6"/>
                </a:solidFill>
                <a:cs typeface="Arial" charset="0"/>
              </a:rPr>
              <a:t> </a:t>
            </a:r>
            <a:r>
              <a:rPr lang="en-US" sz="1200" dirty="0" err="1">
                <a:solidFill>
                  <a:srgbClr val="A6A6A6"/>
                </a:solidFill>
                <a:cs typeface="Arial" charset="0"/>
              </a:rPr>
              <a:t>bv</a:t>
            </a:r>
            <a:r>
              <a:rPr lang="en-US" sz="1200" dirty="0">
                <a:solidFill>
                  <a:srgbClr val="A6A6A6"/>
                </a:solidFill>
                <a:cs typeface="Arial" charset="0"/>
              </a:rPr>
              <a:t> </a:t>
            </a:r>
            <a:r>
              <a:rPr lang="en-US" sz="1200" dirty="0" smtClean="0">
                <a:solidFill>
                  <a:srgbClr val="A6A6A6"/>
                </a:solidFill>
                <a:cs typeface="Arial" charset="0"/>
              </a:rPr>
              <a:t>2015                                                                                       4gt		2F </a:t>
            </a:r>
            <a:endParaRPr lang="nl-NL" sz="1200" dirty="0">
              <a:solidFill>
                <a:srgbClr val="A6A6A6"/>
              </a:solidFill>
              <a:latin typeface="Calibri" pitchFamily="34" charset="0"/>
            </a:endParaRPr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auto">
          <a:xfrm>
            <a:off x="685800" y="1981200"/>
            <a:ext cx="7772400" cy="147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nl-NL" sz="3600" b="1" dirty="0">
                <a:solidFill>
                  <a:schemeClr val="tx2"/>
                </a:solidFill>
                <a:latin typeface="Calibri" pitchFamily="34" charset="0"/>
              </a:rPr>
              <a:t>Hoofdstuk 4</a:t>
            </a:r>
            <a:br>
              <a:rPr lang="nl-NL" sz="3600" b="1" dirty="0">
                <a:solidFill>
                  <a:schemeClr val="tx2"/>
                </a:solidFill>
                <a:latin typeface="Calibri" pitchFamily="34" charset="0"/>
              </a:rPr>
            </a:br>
            <a:r>
              <a:rPr lang="nl-NL" sz="3600" b="1" dirty="0" smtClean="0">
                <a:solidFill>
                  <a:schemeClr val="tx2"/>
                </a:solidFill>
                <a:latin typeface="Calibri" pitchFamily="34" charset="0"/>
              </a:rPr>
              <a:t>Taalverzorging</a:t>
            </a:r>
            <a:endParaRPr lang="nl-NL" sz="3600" b="1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6153" name="Rectangle 9"/>
          <p:cNvSpPr>
            <a:spLocks noGrp="1" noChangeArrowheads="1"/>
          </p:cNvSpPr>
          <p:nvPr>
            <p:ph type="ctrTitle"/>
          </p:nvPr>
        </p:nvSpPr>
        <p:spPr>
          <a:xfrm>
            <a:off x="762000" y="3733800"/>
            <a:ext cx="7696200" cy="1470025"/>
          </a:xfrm>
          <a:noFill/>
          <a:ln/>
        </p:spPr>
        <p:txBody>
          <a:bodyPr/>
          <a:lstStyle/>
          <a:p>
            <a:r>
              <a:rPr lang="nl-NL" sz="3200" dirty="0" smtClean="0">
                <a:solidFill>
                  <a:schemeClr val="accent3">
                    <a:lumMod val="75000"/>
                  </a:schemeClr>
                </a:solidFill>
                <a:latin typeface="Calibri" pitchFamily="34" charset="0"/>
              </a:rPr>
              <a:t>Werkwoordspelling: een werkwoord </a:t>
            </a:r>
            <a:br>
              <a:rPr lang="nl-NL" sz="3200" dirty="0" smtClean="0">
                <a:solidFill>
                  <a:schemeClr val="accent3">
                    <a:lumMod val="75000"/>
                  </a:schemeClr>
                </a:solidFill>
                <a:latin typeface="Calibri" pitchFamily="34" charset="0"/>
              </a:rPr>
            </a:br>
            <a:r>
              <a:rPr lang="nl-NL" sz="3200" dirty="0" smtClean="0">
                <a:solidFill>
                  <a:schemeClr val="accent3">
                    <a:lumMod val="75000"/>
                  </a:schemeClr>
                </a:solidFill>
                <a:latin typeface="Calibri" pitchFamily="34" charset="0"/>
              </a:rPr>
              <a:t>als bijvoeglijk naamwoord</a:t>
            </a:r>
            <a:endParaRPr lang="nl-NL" sz="3200" dirty="0">
              <a:solidFill>
                <a:schemeClr val="accent3">
                  <a:lumMod val="75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el 8"/>
          <p:cNvSpPr>
            <a:spLocks noGrp="1"/>
          </p:cNvSpPr>
          <p:nvPr>
            <p:ph type="title"/>
          </p:nvPr>
        </p:nvSpPr>
        <p:spPr>
          <a:xfrm>
            <a:off x="457200" y="485775"/>
            <a:ext cx="8229600" cy="1143000"/>
          </a:xfrm>
        </p:spPr>
        <p:txBody>
          <a:bodyPr/>
          <a:lstStyle/>
          <a:p>
            <a:pPr eaLnBrk="1" hangingPunct="1"/>
            <a:r>
              <a:rPr lang="nl-NL" altLang="nl-NL" sz="3000" b="1" smtClean="0">
                <a:latin typeface="Calibri" pitchFamily="34" charset="0"/>
              </a:rPr>
              <a:t>Bijvoeglijk naamwoord (bn)</a:t>
            </a:r>
          </a:p>
        </p:txBody>
      </p:sp>
      <p:sp>
        <p:nvSpPr>
          <p:cNvPr id="10" name="Tijdelijke aanduiding voor inhoud 9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charset="0"/>
              <a:buChar char="•"/>
              <a:defRPr/>
            </a:pPr>
            <a:r>
              <a:rPr lang="nl-NL" sz="2400" dirty="0" smtClean="0">
                <a:latin typeface="Calibri" pitchFamily="34" charset="0"/>
                <a:cs typeface="Calibri" pitchFamily="34" charset="0"/>
              </a:rPr>
              <a:t>Wat is een bijvoeglijk naamwoord?</a:t>
            </a:r>
          </a:p>
          <a:p>
            <a:pPr marL="457200" lvl="1" indent="0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nl-NL" sz="2400" dirty="0" smtClean="0">
                <a:solidFill>
                  <a:srgbClr val="0000FF"/>
                </a:solidFill>
                <a:latin typeface="Calibri" pitchFamily="34" charset="0"/>
                <a:cs typeface="Calibri" pitchFamily="34" charset="0"/>
              </a:rPr>
              <a:t>Een bijvoeglijk naamwoord zegt iets over het zelfstandig naamwoord. </a:t>
            </a:r>
          </a:p>
          <a:p>
            <a:pPr marL="457200" lvl="1" indent="0" eaLnBrk="1" fontAlgn="auto" hangingPunct="1">
              <a:spcAft>
                <a:spcPts val="0"/>
              </a:spcAft>
              <a:buFontTx/>
              <a:buNone/>
              <a:defRPr/>
            </a:pPr>
            <a:endParaRPr lang="nl-NL" sz="2400" dirty="0" smtClean="0">
              <a:solidFill>
                <a:srgbClr val="0070C0"/>
              </a:solidFill>
              <a:latin typeface="Calibri" pitchFamily="34" charset="0"/>
              <a:cs typeface="Calibri" pitchFamily="34" charset="0"/>
            </a:endParaRPr>
          </a:p>
          <a:p>
            <a:pPr marL="457200" lvl="1" indent="0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nl-NL" sz="2400" dirty="0" smtClean="0">
                <a:latin typeface="Calibri" pitchFamily="34" charset="0"/>
                <a:cs typeface="Calibri" pitchFamily="34" charset="0"/>
              </a:rPr>
              <a:t>Voorbeeld:</a:t>
            </a:r>
            <a:endParaRPr lang="nl-NL" sz="2400" dirty="0">
              <a:latin typeface="Calibri" pitchFamily="34" charset="0"/>
              <a:cs typeface="Calibri" pitchFamily="34" charset="0"/>
            </a:endParaRPr>
          </a:p>
          <a:p>
            <a:pPr marL="457200" lvl="1" indent="0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nl-NL" sz="2400" i="1" dirty="0" smtClean="0">
                <a:latin typeface="Calibri" pitchFamily="34" charset="0"/>
                <a:cs typeface="Calibri" pitchFamily="34" charset="0"/>
              </a:rPr>
              <a:t>De </a:t>
            </a:r>
            <a:r>
              <a:rPr lang="nl-NL" sz="2400" i="1" dirty="0" smtClean="0">
                <a:solidFill>
                  <a:srgbClr val="0000FF"/>
                </a:solidFill>
                <a:latin typeface="Calibri" pitchFamily="34" charset="0"/>
                <a:cs typeface="Calibri" pitchFamily="34" charset="0"/>
              </a:rPr>
              <a:t>gevaarlijke</a:t>
            </a:r>
            <a:r>
              <a:rPr lang="nl-NL" sz="2400" i="1" dirty="0" smtClean="0">
                <a:latin typeface="Calibri" pitchFamily="34" charset="0"/>
                <a:cs typeface="Calibri" pitchFamily="34" charset="0"/>
              </a:rPr>
              <a:t> hond is aangelijnd. </a:t>
            </a:r>
          </a:p>
          <a:p>
            <a:pPr marL="457200" lvl="1" indent="0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nl-NL" sz="2400" i="1" dirty="0" smtClean="0">
                <a:latin typeface="Calibri" pitchFamily="34" charset="0"/>
                <a:cs typeface="Calibri" pitchFamily="34" charset="0"/>
              </a:rPr>
              <a:t>Bobby is echt een </a:t>
            </a:r>
            <a:r>
              <a:rPr lang="nl-NL" sz="2400" i="1" dirty="0" smtClean="0">
                <a:solidFill>
                  <a:srgbClr val="0000FF"/>
                </a:solidFill>
                <a:latin typeface="Calibri" pitchFamily="34" charset="0"/>
                <a:cs typeface="Calibri" pitchFamily="34" charset="0"/>
              </a:rPr>
              <a:t>lieve, vrolijke</a:t>
            </a:r>
            <a:r>
              <a:rPr lang="nl-NL" sz="2400" i="1" dirty="0" smtClean="0">
                <a:latin typeface="Calibri" pitchFamily="34" charset="0"/>
                <a:cs typeface="Calibri" pitchFamily="34" charset="0"/>
              </a:rPr>
              <a:t> hond. </a:t>
            </a:r>
          </a:p>
          <a:p>
            <a:pPr marL="457200" lvl="1" indent="0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nl-NL" sz="2400" i="1" dirty="0" smtClean="0">
                <a:solidFill>
                  <a:srgbClr val="0000FF"/>
                </a:solidFill>
                <a:latin typeface="Calibri" pitchFamily="34" charset="0"/>
                <a:cs typeface="Calibri" pitchFamily="34" charset="0"/>
              </a:rPr>
              <a:t>Langharige</a:t>
            </a:r>
            <a:r>
              <a:rPr lang="nl-NL" sz="2400" i="1" dirty="0" smtClean="0">
                <a:latin typeface="Calibri" pitchFamily="34" charset="0"/>
                <a:cs typeface="Calibri" pitchFamily="34" charset="0"/>
              </a:rPr>
              <a:t> honden moeten regelmatig worden geborsteld.</a:t>
            </a:r>
          </a:p>
          <a:p>
            <a:pPr eaLnBrk="1" fontAlgn="auto" hangingPunct="1">
              <a:spcAft>
                <a:spcPts val="0"/>
              </a:spcAft>
              <a:buFont typeface="Arial" charset="0"/>
              <a:buChar char="•"/>
              <a:defRPr/>
            </a:pPr>
            <a:endParaRPr lang="nl-NL" sz="2600" dirty="0" smtClean="0">
              <a:latin typeface="Calibri" pitchFamily="34" charset="0"/>
              <a:cs typeface="Calibri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nl-NL" sz="2600" dirty="0">
              <a:latin typeface="Calibri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nl-NL" sz="2000" dirty="0" smtClean="0">
              <a:latin typeface="Calibri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Arial" charset="0"/>
              <a:buChar char="•"/>
              <a:defRPr/>
            </a:pPr>
            <a:endParaRPr lang="nl-NL" sz="9600" i="1" dirty="0" smtClean="0">
              <a:latin typeface="Calibri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Tx/>
              <a:buNone/>
              <a:defRPr/>
            </a:pPr>
            <a:endParaRPr lang="nl-NL" sz="2400" dirty="0"/>
          </a:p>
        </p:txBody>
      </p:sp>
      <p:sp>
        <p:nvSpPr>
          <p:cNvPr id="8" name="Tekstvak 7"/>
          <p:cNvSpPr txBox="1"/>
          <p:nvPr/>
        </p:nvSpPr>
        <p:spPr>
          <a:xfrm>
            <a:off x="684213" y="44450"/>
            <a:ext cx="8135937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[logo </a:t>
            </a:r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NN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] 	</a:t>
            </a:r>
            <a:r>
              <a:rPr lang="en-US" sz="1400" dirty="0" err="1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Hoofdstuk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 3 | Spelling|  </a:t>
            </a:r>
            <a:r>
              <a:rPr lang="nl-NL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Persoonsvorm tegenwoordige tijd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|  		</a:t>
            </a:r>
            <a:r>
              <a:rPr lang="en-US" sz="1400" b="1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1F</a:t>
            </a:r>
            <a:endParaRPr lang="nl-NL" sz="1400" b="1" dirty="0">
              <a:solidFill>
                <a:schemeClr val="bg1">
                  <a:lumMod val="50000"/>
                </a:schemeClr>
              </a:solidFill>
              <a:latin typeface="+mn-lt"/>
              <a:cs typeface="+mn-cs"/>
            </a:endParaRPr>
          </a:p>
        </p:txBody>
      </p:sp>
      <p:pic>
        <p:nvPicPr>
          <p:cNvPr id="19461" name="Picture 7" descr="Topbanner-methodeportal-N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96945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el 8"/>
          <p:cNvSpPr>
            <a:spLocks noGrp="1"/>
          </p:cNvSpPr>
          <p:nvPr>
            <p:ph type="title"/>
          </p:nvPr>
        </p:nvSpPr>
        <p:spPr>
          <a:xfrm>
            <a:off x="457200" y="485775"/>
            <a:ext cx="8229600" cy="1143000"/>
          </a:xfrm>
        </p:spPr>
        <p:txBody>
          <a:bodyPr/>
          <a:lstStyle/>
          <a:p>
            <a:pPr eaLnBrk="1" hangingPunct="1"/>
            <a:r>
              <a:rPr lang="nl-NL" altLang="nl-NL" sz="3000" b="1" smtClean="0">
                <a:latin typeface="Calibri" pitchFamily="34" charset="0"/>
              </a:rPr>
              <a:t>Bijvoeglijk naamwoord (bn)</a:t>
            </a:r>
          </a:p>
        </p:txBody>
      </p:sp>
      <p:sp>
        <p:nvSpPr>
          <p:cNvPr id="10" name="Tijdelijke aanduiding voor inhoud 9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nl-NL" sz="2600" dirty="0" smtClean="0">
                <a:latin typeface="Calibri" pitchFamily="34" charset="0"/>
                <a:cs typeface="Calibri" pitchFamily="34" charset="0"/>
              </a:rPr>
              <a:t>Een voltooid deelwoord (</a:t>
            </a:r>
            <a:r>
              <a:rPr lang="nl-NL" sz="2600" dirty="0" err="1" smtClean="0">
                <a:latin typeface="Calibri" pitchFamily="34" charset="0"/>
                <a:cs typeface="Calibri" pitchFamily="34" charset="0"/>
              </a:rPr>
              <a:t>vd</a:t>
            </a:r>
            <a:r>
              <a:rPr lang="nl-NL" sz="2600" dirty="0" smtClean="0">
                <a:latin typeface="Calibri" pitchFamily="34" charset="0"/>
                <a:cs typeface="Calibri" pitchFamily="34" charset="0"/>
              </a:rPr>
              <a:t>) en een onvoltooid deelwoord (</a:t>
            </a:r>
            <a:r>
              <a:rPr lang="nl-NL" sz="2600" dirty="0" err="1" smtClean="0">
                <a:latin typeface="Calibri" pitchFamily="34" charset="0"/>
                <a:cs typeface="Calibri" pitchFamily="34" charset="0"/>
              </a:rPr>
              <a:t>od</a:t>
            </a:r>
            <a:r>
              <a:rPr lang="nl-NL" sz="2600" dirty="0" smtClean="0">
                <a:latin typeface="Calibri" pitchFamily="34" charset="0"/>
                <a:cs typeface="Calibri" pitchFamily="34" charset="0"/>
              </a:rPr>
              <a:t>) kunnen als bijvoeglijk naamwoord (</a:t>
            </a:r>
            <a:r>
              <a:rPr lang="nl-NL" sz="2600" dirty="0" err="1" smtClean="0">
                <a:latin typeface="Calibri" pitchFamily="34" charset="0"/>
                <a:cs typeface="Calibri" pitchFamily="34" charset="0"/>
              </a:rPr>
              <a:t>bn</a:t>
            </a:r>
            <a:r>
              <a:rPr lang="nl-NL" sz="2600" dirty="0" smtClean="0">
                <a:latin typeface="Calibri" pitchFamily="34" charset="0"/>
                <a:cs typeface="Calibri" pitchFamily="34" charset="0"/>
              </a:rPr>
              <a:t>) worden gebruikt. 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nl-NL" sz="2600" dirty="0">
                <a:latin typeface="Calibri" pitchFamily="34" charset="0"/>
                <a:cs typeface="Calibri" pitchFamily="34" charset="0"/>
              </a:rPr>
              <a:t/>
            </a:r>
            <a:br>
              <a:rPr lang="nl-NL" sz="2600" dirty="0">
                <a:latin typeface="Calibri" pitchFamily="34" charset="0"/>
                <a:cs typeface="Calibri" pitchFamily="34" charset="0"/>
              </a:rPr>
            </a:br>
            <a:r>
              <a:rPr lang="nl-NL" sz="2600" dirty="0" smtClean="0">
                <a:latin typeface="Calibri" pitchFamily="34" charset="0"/>
                <a:cs typeface="Calibri" pitchFamily="34" charset="0"/>
              </a:rPr>
              <a:t>Voorbeeld: </a:t>
            </a:r>
          </a:p>
          <a:p>
            <a:pPr marL="0" lvl="1" indent="0" fontAlgn="auto">
              <a:spcAft>
                <a:spcPts val="0"/>
              </a:spcAft>
              <a:buNone/>
              <a:defRPr/>
            </a:pPr>
            <a:r>
              <a:rPr lang="nl-NL" sz="2600" dirty="0" err="1" smtClean="0">
                <a:latin typeface="Calibri" pitchFamily="34" charset="0"/>
                <a:cs typeface="Calibri" pitchFamily="34" charset="0"/>
              </a:rPr>
              <a:t>vd</a:t>
            </a:r>
            <a:r>
              <a:rPr lang="nl-NL" sz="2600" dirty="0" smtClean="0">
                <a:latin typeface="Calibri" pitchFamily="34" charset="0"/>
                <a:cs typeface="Calibri" pitchFamily="34" charset="0"/>
              </a:rPr>
              <a:t>  	In </a:t>
            </a:r>
            <a:r>
              <a:rPr lang="nl-NL" sz="2600" dirty="0">
                <a:latin typeface="Calibri" pitchFamily="34" charset="0"/>
                <a:cs typeface="Calibri" pitchFamily="34" charset="0"/>
              </a:rPr>
              <a:t>het verlaten pand vonden </a:t>
            </a:r>
            <a:r>
              <a:rPr lang="nl-NL" sz="2600" dirty="0" smtClean="0">
                <a:solidFill>
                  <a:srgbClr val="0000FF"/>
                </a:solidFill>
                <a:latin typeface="Calibri" pitchFamily="34" charset="0"/>
                <a:cs typeface="Calibri" pitchFamily="34" charset="0"/>
              </a:rPr>
              <a:t>getrainde </a:t>
            </a:r>
            <a:r>
              <a:rPr lang="nl-NL" sz="26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nl-NL" sz="2600" dirty="0">
                <a:latin typeface="Calibri" pitchFamily="34" charset="0"/>
                <a:cs typeface="Calibri" pitchFamily="34" charset="0"/>
              </a:rPr>
              <a:t>speurhonden </a:t>
            </a:r>
            <a:r>
              <a:rPr lang="nl-NL" sz="2600" dirty="0" smtClean="0">
                <a:latin typeface="Calibri" pitchFamily="34" charset="0"/>
                <a:cs typeface="Calibri" pitchFamily="34" charset="0"/>
              </a:rPr>
              <a:t>	sporen van </a:t>
            </a:r>
            <a:r>
              <a:rPr lang="nl-NL" sz="2600" dirty="0">
                <a:latin typeface="Calibri" pitchFamily="34" charset="0"/>
                <a:cs typeface="Calibri" pitchFamily="34" charset="0"/>
              </a:rPr>
              <a:t>drugs.  </a:t>
            </a:r>
            <a:r>
              <a:rPr lang="nl-NL" sz="2600" dirty="0" smtClean="0">
                <a:latin typeface="Calibri" pitchFamily="34" charset="0"/>
                <a:cs typeface="Calibri" pitchFamily="34" charset="0"/>
              </a:rPr>
              <a:t/>
            </a:r>
            <a:br>
              <a:rPr lang="nl-NL" sz="2600" dirty="0" smtClean="0">
                <a:latin typeface="Calibri" pitchFamily="34" charset="0"/>
                <a:cs typeface="Calibri" pitchFamily="34" charset="0"/>
              </a:rPr>
            </a:br>
            <a:endParaRPr lang="nl-NL" sz="2600" dirty="0" smtClean="0">
              <a:latin typeface="Calibri" pitchFamily="34" charset="0"/>
              <a:cs typeface="Calibri" pitchFamily="34" charset="0"/>
            </a:endParaRPr>
          </a:p>
          <a:p>
            <a:pPr marL="0" lvl="1" indent="0" fontAlgn="auto">
              <a:spcAft>
                <a:spcPts val="0"/>
              </a:spcAft>
              <a:buNone/>
              <a:defRPr/>
            </a:pPr>
            <a:r>
              <a:rPr lang="nl-NL" sz="2600" dirty="0" err="1">
                <a:latin typeface="Calibri" pitchFamily="34" charset="0"/>
                <a:cs typeface="Calibri" pitchFamily="34" charset="0"/>
              </a:rPr>
              <a:t>o</a:t>
            </a:r>
            <a:r>
              <a:rPr lang="nl-NL" sz="2600" dirty="0" err="1" smtClean="0">
                <a:latin typeface="Calibri" pitchFamily="34" charset="0"/>
                <a:cs typeface="Calibri" pitchFamily="34" charset="0"/>
              </a:rPr>
              <a:t>d</a:t>
            </a:r>
            <a:r>
              <a:rPr lang="nl-NL" sz="2600" dirty="0" smtClean="0">
                <a:latin typeface="Calibri" pitchFamily="34" charset="0"/>
                <a:cs typeface="Calibri" pitchFamily="34" charset="0"/>
              </a:rPr>
              <a:t>  	Een </a:t>
            </a:r>
            <a:r>
              <a:rPr lang="nl-NL" sz="2600" dirty="0" smtClean="0">
                <a:solidFill>
                  <a:srgbClr val="0000FF"/>
                </a:solidFill>
                <a:latin typeface="Calibri" pitchFamily="34" charset="0"/>
                <a:cs typeface="Calibri" pitchFamily="34" charset="0"/>
              </a:rPr>
              <a:t>slapende </a:t>
            </a:r>
            <a:r>
              <a:rPr lang="nl-NL" sz="2600" dirty="0" smtClean="0">
                <a:latin typeface="Calibri" pitchFamily="34" charset="0"/>
                <a:cs typeface="Calibri" pitchFamily="34" charset="0"/>
              </a:rPr>
              <a:t>hond is gemakkelijk te fotograferen. </a:t>
            </a:r>
            <a:endParaRPr lang="nl-NL" sz="2600" dirty="0">
              <a:latin typeface="Calibri" pitchFamily="34" charset="0"/>
              <a:cs typeface="Calibri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nl-NL" sz="2600" dirty="0">
              <a:latin typeface="Calibri" pitchFamily="34" charset="0"/>
              <a:cs typeface="Calibri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Arial" charset="0"/>
              <a:buChar char="•"/>
              <a:defRPr/>
            </a:pPr>
            <a:r>
              <a:rPr lang="nl-NL" sz="2600" dirty="0" smtClean="0">
                <a:latin typeface="Calibri" pitchFamily="34" charset="0"/>
              </a:rPr>
              <a:t>Schrijf een werkwoord dat als bijvoeglijk naamwoord is gebruikt zo kort mogelijk.</a:t>
            </a:r>
          </a:p>
          <a:p>
            <a:pPr eaLnBrk="1" fontAlgn="auto" hangingPunct="1">
              <a:spcAft>
                <a:spcPts val="0"/>
              </a:spcAft>
              <a:buFont typeface="Arial" charset="0"/>
              <a:buChar char="•"/>
              <a:defRPr/>
            </a:pPr>
            <a:endParaRPr lang="nl-NL" sz="2600" dirty="0" smtClean="0">
              <a:latin typeface="Calibri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Arial" charset="0"/>
              <a:buChar char="•"/>
              <a:defRPr/>
            </a:pPr>
            <a:endParaRPr lang="nl-NL" sz="2600" dirty="0">
              <a:latin typeface="Calibri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nl-NL" sz="2000" dirty="0" smtClean="0">
              <a:latin typeface="Calibri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Arial" charset="0"/>
              <a:buChar char="•"/>
              <a:defRPr/>
            </a:pPr>
            <a:endParaRPr lang="nl-NL" sz="9600" i="1" dirty="0" smtClean="0">
              <a:latin typeface="Calibri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Tx/>
              <a:buNone/>
              <a:defRPr/>
            </a:pPr>
            <a:endParaRPr lang="nl-NL" sz="2400" dirty="0"/>
          </a:p>
        </p:txBody>
      </p:sp>
      <p:sp>
        <p:nvSpPr>
          <p:cNvPr id="8" name="Tekstvak 7"/>
          <p:cNvSpPr txBox="1"/>
          <p:nvPr/>
        </p:nvSpPr>
        <p:spPr>
          <a:xfrm>
            <a:off x="684213" y="44450"/>
            <a:ext cx="8135937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[logo </a:t>
            </a:r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NN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] 	</a:t>
            </a:r>
            <a:r>
              <a:rPr lang="en-US" sz="1400" dirty="0" err="1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Hoofdstuk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 3 | Spelling|  </a:t>
            </a:r>
            <a:r>
              <a:rPr lang="nl-NL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Persoonsvorm tegenwoordige tijd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|  		</a:t>
            </a:r>
            <a:r>
              <a:rPr lang="en-US" sz="1400" b="1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1F</a:t>
            </a:r>
            <a:endParaRPr lang="nl-NL" sz="1400" b="1" dirty="0">
              <a:solidFill>
                <a:schemeClr val="bg1">
                  <a:lumMod val="50000"/>
                </a:schemeClr>
              </a:solidFill>
              <a:latin typeface="+mn-lt"/>
              <a:cs typeface="+mn-cs"/>
            </a:endParaRPr>
          </a:p>
        </p:txBody>
      </p:sp>
      <p:pic>
        <p:nvPicPr>
          <p:cNvPr id="19461" name="Picture 7" descr="Topbanner-methodeportal-N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90706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el 8"/>
          <p:cNvSpPr>
            <a:spLocks noGrp="1"/>
          </p:cNvSpPr>
          <p:nvPr>
            <p:ph type="title"/>
          </p:nvPr>
        </p:nvSpPr>
        <p:spPr>
          <a:xfrm>
            <a:off x="457200" y="485775"/>
            <a:ext cx="8229600" cy="1143000"/>
          </a:xfrm>
        </p:spPr>
        <p:txBody>
          <a:bodyPr/>
          <a:lstStyle/>
          <a:p>
            <a:pPr eaLnBrk="1" hangingPunct="1"/>
            <a:r>
              <a:rPr lang="nl-NL" altLang="nl-NL" sz="3000" b="1" dirty="0" smtClean="0">
                <a:latin typeface="Calibri" pitchFamily="34" charset="0"/>
              </a:rPr>
              <a:t>Vul het schema in</a:t>
            </a:r>
          </a:p>
        </p:txBody>
      </p:sp>
      <p:sp>
        <p:nvSpPr>
          <p:cNvPr id="10" name="Tijdelijke aanduiding voor inhoud 9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nl-NL" sz="2400" dirty="0">
              <a:latin typeface="Calibri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nl-NL" sz="2400" dirty="0" smtClean="0">
              <a:latin typeface="Calibri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nl-NL" sz="2000" dirty="0" smtClean="0">
              <a:latin typeface="Calibri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nl-NL" sz="2000" dirty="0">
              <a:latin typeface="Calibri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nl-NL" sz="2000" dirty="0">
              <a:latin typeface="Calibri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nl-NL" sz="2000" dirty="0">
              <a:latin typeface="Calibri" pitchFamily="34" charset="0"/>
            </a:endParaRPr>
          </a:p>
        </p:txBody>
      </p:sp>
      <p:sp>
        <p:nvSpPr>
          <p:cNvPr id="8" name="Tekstvak 7"/>
          <p:cNvSpPr txBox="1"/>
          <p:nvPr/>
        </p:nvSpPr>
        <p:spPr>
          <a:xfrm>
            <a:off x="684213" y="44450"/>
            <a:ext cx="8135937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[logo </a:t>
            </a:r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NN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] 	</a:t>
            </a:r>
            <a:r>
              <a:rPr lang="en-US" sz="1400" dirty="0" err="1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Hoofdstuk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 3 | Spelling|  </a:t>
            </a:r>
            <a:r>
              <a:rPr lang="nl-NL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Persoonsvorm tegenwoordige tijd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|  		</a:t>
            </a:r>
            <a:r>
              <a:rPr lang="en-US" sz="1400" b="1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1F</a:t>
            </a:r>
            <a:endParaRPr lang="nl-NL" sz="1400" b="1" dirty="0">
              <a:solidFill>
                <a:schemeClr val="bg1">
                  <a:lumMod val="50000"/>
                </a:schemeClr>
              </a:solidFill>
              <a:latin typeface="+mn-lt"/>
              <a:cs typeface="+mn-cs"/>
            </a:endParaRPr>
          </a:p>
        </p:txBody>
      </p:sp>
      <p:pic>
        <p:nvPicPr>
          <p:cNvPr id="19461" name="Picture 7" descr="Topbanner-methodeportal-N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Tabel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3158434"/>
              </p:ext>
            </p:extLst>
          </p:nvPr>
        </p:nvGraphicFramePr>
        <p:xfrm>
          <a:off x="381000" y="1524000"/>
          <a:ext cx="8458200" cy="49137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5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07481">
                <a:tc>
                  <a:txBody>
                    <a:bodyPr/>
                    <a:lstStyle/>
                    <a:p>
                      <a:r>
                        <a:rPr lang="nl-NL" sz="2200" b="1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pv - </a:t>
                      </a:r>
                      <a:r>
                        <a:rPr lang="nl-NL" sz="2200" b="1" dirty="0" err="1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vt</a:t>
                      </a:r>
                      <a:endParaRPr lang="nl-NL" sz="22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200" b="1" dirty="0" err="1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vd</a:t>
                      </a:r>
                      <a:endParaRPr lang="nl-NL" sz="22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200" b="1" dirty="0" err="1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vd</a:t>
                      </a:r>
                      <a:r>
                        <a:rPr lang="nl-NL" sz="2200" b="1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 als </a:t>
                      </a:r>
                      <a:r>
                        <a:rPr lang="nl-NL" sz="2200" b="1" dirty="0" err="1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bn</a:t>
                      </a:r>
                      <a:endParaRPr lang="nl-NL" sz="22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200" b="1" dirty="0" err="1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od</a:t>
                      </a:r>
                      <a:r>
                        <a:rPr lang="nl-NL" sz="2200" b="1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 als </a:t>
                      </a:r>
                      <a:r>
                        <a:rPr lang="nl-NL" sz="2200" b="1" baseline="0" dirty="0" err="1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bn</a:t>
                      </a:r>
                      <a:endParaRPr lang="nl-NL" sz="22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35719">
                <a:tc>
                  <a:txBody>
                    <a:bodyPr/>
                    <a:lstStyle/>
                    <a:p>
                      <a:r>
                        <a:rPr lang="nl-NL" sz="2200" dirty="0" smtClean="0">
                          <a:latin typeface="Calibri" panose="020F0502020204030204" pitchFamily="34" charset="0"/>
                        </a:rPr>
                        <a:t>alarmeren- alarmeerde(n)</a:t>
                      </a:r>
                      <a:endParaRPr lang="nl-NL" sz="22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200" baseline="0" dirty="0" smtClean="0">
                          <a:latin typeface="Calibri" panose="020F0502020204030204" pitchFamily="34" charset="0"/>
                        </a:rPr>
                        <a:t>Vanwege een brand werden </a:t>
                      </a:r>
                    </a:p>
                    <a:p>
                      <a:r>
                        <a:rPr lang="nl-NL" sz="2200" baseline="0" dirty="0" smtClean="0">
                          <a:latin typeface="Calibri" panose="020F0502020204030204" pitchFamily="34" charset="0"/>
                        </a:rPr>
                        <a:t>we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200" dirty="0" smtClean="0">
                          <a:latin typeface="Calibri" panose="020F0502020204030204" pitchFamily="34" charset="0"/>
                        </a:rPr>
                        <a:t>De</a:t>
                      </a:r>
                    </a:p>
                    <a:p>
                      <a:r>
                        <a:rPr lang="nl-NL" sz="2200" dirty="0" smtClean="0">
                          <a:latin typeface="Calibri" panose="020F0502020204030204" pitchFamily="34" charset="0"/>
                        </a:rPr>
                        <a:t> </a:t>
                      </a:r>
                    </a:p>
                    <a:p>
                      <a:r>
                        <a:rPr lang="nl-NL" sz="2200" dirty="0" smtClean="0">
                          <a:latin typeface="Calibri" panose="020F0502020204030204" pitchFamily="34" charset="0"/>
                        </a:rPr>
                        <a:t>hulpdiensten kwamen aangesneld.</a:t>
                      </a:r>
                      <a:r>
                        <a:rPr lang="nl-NL" sz="2200" baseline="0" dirty="0" smtClean="0">
                          <a:latin typeface="Calibri" panose="020F0502020204030204" pitchFamily="34" charset="0"/>
                        </a:rPr>
                        <a:t> </a:t>
                      </a:r>
                      <a:endParaRPr lang="nl-NL" sz="22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200" dirty="0" smtClean="0">
                          <a:latin typeface="Calibri" panose="020F0502020204030204" pitchFamily="34" charset="0"/>
                        </a:rPr>
                        <a:t>In</a:t>
                      </a:r>
                      <a:r>
                        <a:rPr lang="nl-NL" sz="2200" baseline="0" dirty="0" smtClean="0">
                          <a:latin typeface="Calibri" panose="020F0502020204030204" pitchFamily="34" charset="0"/>
                        </a:rPr>
                        <a:t> de krant verschenen </a:t>
                      </a:r>
                    </a:p>
                    <a:p>
                      <a:endParaRPr lang="nl-NL" sz="2200" baseline="0" dirty="0" smtClean="0">
                        <a:latin typeface="Calibri" panose="020F0502020204030204" pitchFamily="34" charset="0"/>
                      </a:endParaRPr>
                    </a:p>
                    <a:p>
                      <a:r>
                        <a:rPr lang="nl-NL" sz="2200" baseline="0" dirty="0" smtClean="0">
                          <a:latin typeface="Calibri" panose="020F0502020204030204" pitchFamily="34" charset="0"/>
                        </a:rPr>
                        <a:t>berichten over toenemend geweld.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3846">
                <a:tc>
                  <a:txBody>
                    <a:bodyPr/>
                    <a:lstStyle/>
                    <a:p>
                      <a:r>
                        <a:rPr lang="nl-NL" sz="2200" dirty="0" smtClean="0">
                          <a:latin typeface="Calibri" panose="020F0502020204030204" pitchFamily="34" charset="0"/>
                        </a:rPr>
                        <a:t>groeien - groeide(n)</a:t>
                      </a:r>
                      <a:endParaRPr lang="nl-NL" sz="22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200" dirty="0" smtClean="0">
                          <a:latin typeface="Calibri" panose="020F0502020204030204" pitchFamily="34" charset="0"/>
                        </a:rPr>
                        <a:t>De kastanjeboom</a:t>
                      </a:r>
                    </a:p>
                    <a:p>
                      <a:r>
                        <a:rPr lang="nl-NL" sz="2200" dirty="0" smtClean="0">
                          <a:latin typeface="Calibri" panose="020F0502020204030204" pitchFamily="34" charset="0"/>
                        </a:rPr>
                        <a:t>is tot een hoogte van 2</a:t>
                      </a:r>
                      <a:r>
                        <a:rPr lang="nl-NL" sz="2200" baseline="0" dirty="0" smtClean="0">
                          <a:latin typeface="Calibri" panose="020F0502020204030204" pitchFamily="34" charset="0"/>
                        </a:rPr>
                        <a:t> meter </a:t>
                      </a:r>
                      <a:endParaRPr lang="nl-NL" sz="2200" dirty="0" smtClean="0">
                        <a:latin typeface="Calibri" panose="020F0502020204030204" pitchFamily="34" charset="0"/>
                      </a:endParaRPr>
                    </a:p>
                    <a:p>
                      <a:r>
                        <a:rPr lang="nl-NL" sz="2200" dirty="0" smtClean="0">
                          <a:latin typeface="Calibri" panose="020F0502020204030204" pitchFamily="34" charset="0"/>
                        </a:rPr>
                        <a:t>               </a:t>
                      </a:r>
                      <a:r>
                        <a:rPr lang="nl-NL" sz="2200" baseline="0" dirty="0" smtClean="0">
                          <a:latin typeface="Calibri" panose="020F0502020204030204" pitchFamily="34" charset="0"/>
                        </a:rPr>
                        <a:t> .</a:t>
                      </a:r>
                      <a:endParaRPr lang="nl-NL" sz="22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200" dirty="0" smtClean="0">
                          <a:latin typeface="Calibri" panose="020F0502020204030204" pitchFamily="34" charset="0"/>
                        </a:rPr>
                        <a:t>De flink </a:t>
                      </a:r>
                    </a:p>
                    <a:p>
                      <a:endParaRPr lang="nl-NL" sz="2200" dirty="0" smtClean="0">
                        <a:latin typeface="Calibri" panose="020F0502020204030204" pitchFamily="34" charset="0"/>
                      </a:endParaRPr>
                    </a:p>
                    <a:p>
                      <a:r>
                        <a:rPr lang="nl-NL" sz="2200" dirty="0" smtClean="0">
                          <a:latin typeface="Calibri" panose="020F0502020204030204" pitchFamily="34" charset="0"/>
                        </a:rPr>
                        <a:t>kastanjeboom staat in de weg.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200" dirty="0" smtClean="0">
                          <a:latin typeface="Calibri" panose="020F0502020204030204" pitchFamily="34" charset="0"/>
                        </a:rPr>
                        <a:t>Er is een </a:t>
                      </a:r>
                    </a:p>
                    <a:p>
                      <a:endParaRPr lang="nl-NL" sz="2200" dirty="0" smtClean="0">
                        <a:latin typeface="Calibri" panose="020F0502020204030204" pitchFamily="34" charset="0"/>
                      </a:endParaRPr>
                    </a:p>
                    <a:p>
                      <a:r>
                        <a:rPr lang="nl-NL" sz="2200" dirty="0" smtClean="0">
                          <a:latin typeface="Calibri" panose="020F0502020204030204" pitchFamily="34" charset="0"/>
                        </a:rPr>
                        <a:t>aantal</a:t>
                      </a:r>
                      <a:r>
                        <a:rPr lang="nl-NL" sz="2200" baseline="0" dirty="0" smtClean="0">
                          <a:latin typeface="Calibri" panose="020F0502020204030204" pitchFamily="34" charset="0"/>
                        </a:rPr>
                        <a:t> werklozen in ons land. </a:t>
                      </a:r>
                      <a:endParaRPr lang="nl-NL" sz="2200" dirty="0" smtClean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" name="Tekstvak 2"/>
          <p:cNvSpPr txBox="1"/>
          <p:nvPr/>
        </p:nvSpPr>
        <p:spPr>
          <a:xfrm>
            <a:off x="2286000" y="3200400"/>
            <a:ext cx="1905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>
                <a:solidFill>
                  <a:srgbClr val="3366FF"/>
                </a:solidFill>
                <a:latin typeface="Calibri" panose="020F0502020204030204" pitchFamily="34" charset="0"/>
              </a:rPr>
              <a:t>g</a:t>
            </a:r>
            <a:r>
              <a:rPr lang="nl-NL" sz="2200" dirty="0" smtClean="0">
                <a:solidFill>
                  <a:srgbClr val="3366FF"/>
                </a:solidFill>
                <a:latin typeface="Calibri" panose="020F0502020204030204" pitchFamily="34" charset="0"/>
              </a:rPr>
              <a:t>ealarmeerd</a:t>
            </a:r>
            <a:r>
              <a:rPr lang="nl-NL" sz="2400" dirty="0" smtClean="0">
                <a:latin typeface="Calibri" panose="020F0502020204030204" pitchFamily="34" charset="0"/>
              </a:rPr>
              <a:t>.</a:t>
            </a:r>
            <a:endParaRPr lang="nl-NL" sz="2400" b="1" dirty="0">
              <a:latin typeface="Calibri" panose="020F0502020204030204" pitchFamily="34" charset="0"/>
            </a:endParaRPr>
          </a:p>
        </p:txBody>
      </p:sp>
      <p:sp>
        <p:nvSpPr>
          <p:cNvPr id="4" name="Tekstvak 3"/>
          <p:cNvSpPr txBox="1"/>
          <p:nvPr/>
        </p:nvSpPr>
        <p:spPr>
          <a:xfrm>
            <a:off x="4343400" y="2514600"/>
            <a:ext cx="2057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smtClean="0">
                <a:solidFill>
                  <a:srgbClr val="3366FF"/>
                </a:solidFill>
                <a:latin typeface="Calibri" panose="020F0502020204030204" pitchFamily="34" charset="0"/>
              </a:rPr>
              <a:t>gealarmeerde</a:t>
            </a:r>
            <a:endParaRPr lang="nl-NL" sz="2200" dirty="0">
              <a:solidFill>
                <a:srgbClr val="3366FF"/>
              </a:solidFill>
              <a:latin typeface="Calibri" panose="020F0502020204030204" pitchFamily="34" charset="0"/>
            </a:endParaRPr>
          </a:p>
        </p:txBody>
      </p:sp>
      <p:sp>
        <p:nvSpPr>
          <p:cNvPr id="14" name="Tekstvak 13"/>
          <p:cNvSpPr txBox="1"/>
          <p:nvPr/>
        </p:nvSpPr>
        <p:spPr>
          <a:xfrm>
            <a:off x="6629400" y="2895600"/>
            <a:ext cx="1828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smtClean="0">
                <a:solidFill>
                  <a:srgbClr val="3366FF"/>
                </a:solidFill>
                <a:latin typeface="Calibri" panose="020F0502020204030204" pitchFamily="34" charset="0"/>
              </a:rPr>
              <a:t>alarmerende</a:t>
            </a:r>
            <a:endParaRPr lang="nl-NL" sz="2200" dirty="0">
              <a:solidFill>
                <a:srgbClr val="3366FF"/>
              </a:solidFill>
              <a:latin typeface="Calibri" panose="020F0502020204030204" pitchFamily="34" charset="0"/>
            </a:endParaRPr>
          </a:p>
        </p:txBody>
      </p:sp>
      <p:sp>
        <p:nvSpPr>
          <p:cNvPr id="15" name="Tekstvak 14"/>
          <p:cNvSpPr txBox="1"/>
          <p:nvPr/>
        </p:nvSpPr>
        <p:spPr>
          <a:xfrm>
            <a:off x="2286000" y="6019800"/>
            <a:ext cx="1676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smtClean="0">
                <a:solidFill>
                  <a:srgbClr val="3366FF"/>
                </a:solidFill>
                <a:latin typeface="Calibri" panose="020F0502020204030204" pitchFamily="34" charset="0"/>
              </a:rPr>
              <a:t>gegroeid</a:t>
            </a:r>
            <a:endParaRPr lang="nl-NL" sz="2200" b="1" dirty="0">
              <a:solidFill>
                <a:srgbClr val="3366FF"/>
              </a:solidFill>
              <a:latin typeface="Calibri" panose="020F0502020204030204" pitchFamily="34" charset="0"/>
            </a:endParaRPr>
          </a:p>
        </p:txBody>
      </p:sp>
      <p:sp>
        <p:nvSpPr>
          <p:cNvPr id="16" name="Tekstvak 15"/>
          <p:cNvSpPr txBox="1"/>
          <p:nvPr/>
        </p:nvSpPr>
        <p:spPr>
          <a:xfrm>
            <a:off x="4343400" y="4648200"/>
            <a:ext cx="1676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smtClean="0">
                <a:solidFill>
                  <a:srgbClr val="3366FF"/>
                </a:solidFill>
                <a:latin typeface="Calibri" panose="020F0502020204030204" pitchFamily="34" charset="0"/>
              </a:rPr>
              <a:t>gegroeide</a:t>
            </a:r>
            <a:endParaRPr lang="nl-NL" sz="2200" b="1" dirty="0">
              <a:solidFill>
                <a:srgbClr val="3366FF"/>
              </a:solidFill>
              <a:latin typeface="Calibri" panose="020F0502020204030204" pitchFamily="34" charset="0"/>
            </a:endParaRPr>
          </a:p>
        </p:txBody>
      </p:sp>
      <p:sp>
        <p:nvSpPr>
          <p:cNvPr id="17" name="Tekstvak 16"/>
          <p:cNvSpPr txBox="1"/>
          <p:nvPr/>
        </p:nvSpPr>
        <p:spPr>
          <a:xfrm>
            <a:off x="6629400" y="4648200"/>
            <a:ext cx="1676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smtClean="0">
                <a:solidFill>
                  <a:srgbClr val="3366FF"/>
                </a:solidFill>
                <a:latin typeface="Calibri" panose="020F0502020204030204" pitchFamily="34" charset="0"/>
              </a:rPr>
              <a:t>groeiend</a:t>
            </a:r>
            <a:endParaRPr lang="nl-NL" sz="2200" dirty="0">
              <a:solidFill>
                <a:srgbClr val="3366FF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0451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14" grpId="0"/>
      <p:bldP spid="15" grpId="0"/>
      <p:bldP spid="16" grpId="0"/>
      <p:bldP spid="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el 8"/>
          <p:cNvSpPr>
            <a:spLocks noGrp="1"/>
          </p:cNvSpPr>
          <p:nvPr>
            <p:ph type="title"/>
          </p:nvPr>
        </p:nvSpPr>
        <p:spPr>
          <a:xfrm>
            <a:off x="457200" y="485775"/>
            <a:ext cx="8229600" cy="1143000"/>
          </a:xfrm>
        </p:spPr>
        <p:txBody>
          <a:bodyPr/>
          <a:lstStyle/>
          <a:p>
            <a:pPr eaLnBrk="1" hangingPunct="1"/>
            <a:r>
              <a:rPr lang="nl-NL" altLang="nl-NL" sz="3000" b="1" dirty="0" smtClean="0">
                <a:latin typeface="Calibri" pitchFamily="34" charset="0"/>
              </a:rPr>
              <a:t>Wat is de juiste spelling?</a:t>
            </a:r>
          </a:p>
        </p:txBody>
      </p:sp>
      <p:sp>
        <p:nvSpPr>
          <p:cNvPr id="10" name="Tijdelijke aanduiding voor inhoud 9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nl-NL" sz="2400" dirty="0" smtClean="0">
                <a:latin typeface="Calibri" pitchFamily="34" charset="0"/>
              </a:rPr>
              <a:t>De schoolkantine beschikt over een </a:t>
            </a:r>
            <a:r>
              <a:rPr lang="nl-NL" sz="2400" i="1" dirty="0" smtClean="0">
                <a:latin typeface="Calibri" pitchFamily="34" charset="0"/>
              </a:rPr>
              <a:t>wisselend/</a:t>
            </a:r>
            <a:r>
              <a:rPr lang="nl-NL" sz="2400" i="1" dirty="0" err="1" smtClean="0">
                <a:latin typeface="Calibri" pitchFamily="34" charset="0"/>
              </a:rPr>
              <a:t>wisselent</a:t>
            </a:r>
            <a:r>
              <a:rPr lang="nl-NL" sz="2400" i="1" dirty="0">
                <a:latin typeface="Calibri" pitchFamily="34" charset="0"/>
              </a:rPr>
              <a:t/>
            </a:r>
            <a:br>
              <a:rPr lang="nl-NL" sz="2400" i="1" dirty="0">
                <a:latin typeface="Calibri" pitchFamily="34" charset="0"/>
              </a:rPr>
            </a:br>
            <a:r>
              <a:rPr lang="nl-NL" sz="2400" dirty="0" err="1" smtClean="0">
                <a:latin typeface="Calibri" pitchFamily="34" charset="0"/>
              </a:rPr>
              <a:t>weekmenu</a:t>
            </a:r>
            <a:r>
              <a:rPr lang="nl-NL" sz="2400" dirty="0" smtClean="0">
                <a:latin typeface="Calibri" pitchFamily="34" charset="0"/>
              </a:rPr>
              <a:t>. 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nl-NL" sz="2400" dirty="0">
              <a:latin typeface="Calibri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nl-NL" sz="2400" dirty="0" smtClean="0">
                <a:latin typeface="Calibri" pitchFamily="34" charset="0"/>
              </a:rPr>
              <a:t>Kies je voor </a:t>
            </a:r>
            <a:r>
              <a:rPr lang="nl-NL" sz="2400" i="1" dirty="0" err="1" smtClean="0">
                <a:latin typeface="Calibri" pitchFamily="34" charset="0"/>
              </a:rPr>
              <a:t>gesneedde</a:t>
            </a:r>
            <a:r>
              <a:rPr lang="nl-NL" sz="2400" i="1" dirty="0" smtClean="0">
                <a:latin typeface="Calibri" pitchFamily="34" charset="0"/>
              </a:rPr>
              <a:t>/gesneden</a:t>
            </a:r>
            <a:r>
              <a:rPr lang="nl-NL" sz="2400" dirty="0" smtClean="0">
                <a:latin typeface="Calibri" pitchFamily="34" charset="0"/>
              </a:rPr>
              <a:t> groente en fruit? 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nl-NL" sz="2400" dirty="0">
              <a:latin typeface="Calibri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nl-NL" sz="2400" i="1" dirty="0" smtClean="0">
                <a:latin typeface="Calibri" pitchFamily="34" charset="0"/>
              </a:rPr>
              <a:t>Aangebrande/</a:t>
            </a:r>
            <a:r>
              <a:rPr lang="nl-NL" sz="2400" i="1" dirty="0" err="1">
                <a:latin typeface="Calibri" pitchFamily="34" charset="0"/>
              </a:rPr>
              <a:t>A</a:t>
            </a:r>
            <a:r>
              <a:rPr lang="nl-NL" sz="2400" i="1" dirty="0" err="1" smtClean="0">
                <a:latin typeface="Calibri" pitchFamily="34" charset="0"/>
              </a:rPr>
              <a:t>angebrandde</a:t>
            </a:r>
            <a:r>
              <a:rPr lang="nl-NL" sz="2400" dirty="0" smtClean="0">
                <a:latin typeface="Calibri" pitchFamily="34" charset="0"/>
              </a:rPr>
              <a:t> pizza’s zijn binnenkort </a:t>
            </a:r>
            <a:br>
              <a:rPr lang="nl-NL" sz="2400" dirty="0" smtClean="0">
                <a:latin typeface="Calibri" pitchFamily="34" charset="0"/>
              </a:rPr>
            </a:br>
            <a:r>
              <a:rPr lang="nl-NL" sz="2400" dirty="0" smtClean="0">
                <a:latin typeface="Calibri" pitchFamily="34" charset="0"/>
              </a:rPr>
              <a:t>verleden tijd. 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nl-NL" sz="2400" dirty="0" smtClean="0">
              <a:latin typeface="Calibri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nl-NL" sz="2400" dirty="0" smtClean="0">
                <a:latin typeface="Calibri" pitchFamily="34" charset="0"/>
              </a:rPr>
              <a:t>Tegenwoordig zijn er alleen nog maar vers </a:t>
            </a:r>
            <a:r>
              <a:rPr lang="nl-NL" sz="2400" i="1" dirty="0" smtClean="0">
                <a:latin typeface="Calibri" pitchFamily="34" charset="0"/>
              </a:rPr>
              <a:t>bereide/bereidde</a:t>
            </a:r>
            <a:r>
              <a:rPr lang="nl-NL" sz="2400" dirty="0" smtClean="0">
                <a:latin typeface="Calibri" pitchFamily="34" charset="0"/>
              </a:rPr>
              <a:t> producten te koop in de schoolkantine. 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nl-NL" sz="2400" dirty="0">
              <a:latin typeface="Calibri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nl-NL" sz="2400" dirty="0" smtClean="0">
              <a:latin typeface="Calibri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nl-NL" sz="2000" dirty="0" smtClean="0">
              <a:latin typeface="Calibri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nl-NL" sz="2000" dirty="0">
              <a:latin typeface="Calibri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nl-NL" sz="2000" dirty="0">
              <a:latin typeface="Calibri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nl-NL" sz="2000" dirty="0">
              <a:latin typeface="Calibri" pitchFamily="34" charset="0"/>
            </a:endParaRPr>
          </a:p>
        </p:txBody>
      </p:sp>
      <p:sp>
        <p:nvSpPr>
          <p:cNvPr id="8" name="Tekstvak 7"/>
          <p:cNvSpPr txBox="1"/>
          <p:nvPr/>
        </p:nvSpPr>
        <p:spPr>
          <a:xfrm>
            <a:off x="684213" y="44450"/>
            <a:ext cx="8135937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[logo </a:t>
            </a:r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NN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] 	</a:t>
            </a:r>
            <a:r>
              <a:rPr lang="en-US" sz="1400" dirty="0" err="1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Hoofdstuk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 3 | Spelling|  </a:t>
            </a:r>
            <a:r>
              <a:rPr lang="nl-NL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Persoonsvorm tegenwoordige tijd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|  		</a:t>
            </a:r>
            <a:r>
              <a:rPr lang="en-US" sz="1400" b="1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1F</a:t>
            </a:r>
            <a:endParaRPr lang="nl-NL" sz="1400" b="1" dirty="0">
              <a:solidFill>
                <a:schemeClr val="bg1">
                  <a:lumMod val="50000"/>
                </a:schemeClr>
              </a:solidFill>
              <a:latin typeface="+mn-lt"/>
              <a:cs typeface="+mn-cs"/>
            </a:endParaRPr>
          </a:p>
        </p:txBody>
      </p:sp>
      <p:pic>
        <p:nvPicPr>
          <p:cNvPr id="19461" name="Picture 7" descr="Topbanner-methodeportal-N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kstvak 5"/>
          <p:cNvSpPr txBox="1">
            <a:spLocks noChangeArrowheads="1"/>
          </p:cNvSpPr>
          <p:nvPr/>
        </p:nvSpPr>
        <p:spPr bwMode="auto">
          <a:xfrm>
            <a:off x="6973062" y="2853743"/>
            <a:ext cx="18288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400" dirty="0" smtClean="0">
                <a:solidFill>
                  <a:srgbClr val="0000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     gesneden</a:t>
            </a:r>
            <a:endParaRPr lang="nl-NL" sz="2400" dirty="0">
              <a:solidFill>
                <a:srgbClr val="0000FF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7" name="Tekstvak 6"/>
          <p:cNvSpPr txBox="1">
            <a:spLocks noChangeArrowheads="1"/>
          </p:cNvSpPr>
          <p:nvPr/>
        </p:nvSpPr>
        <p:spPr bwMode="auto">
          <a:xfrm>
            <a:off x="7354062" y="1983432"/>
            <a:ext cx="14478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400" dirty="0" smtClean="0">
                <a:solidFill>
                  <a:srgbClr val="0000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wisselend</a:t>
            </a:r>
            <a:endParaRPr lang="nl-NL" sz="2400" dirty="0">
              <a:solidFill>
                <a:srgbClr val="0000FF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11" name="Tekstvak 10"/>
          <p:cNvSpPr txBox="1">
            <a:spLocks noChangeArrowheads="1"/>
          </p:cNvSpPr>
          <p:nvPr/>
        </p:nvSpPr>
        <p:spPr bwMode="auto">
          <a:xfrm>
            <a:off x="6611112" y="4114799"/>
            <a:ext cx="21907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400" dirty="0" smtClean="0">
                <a:solidFill>
                  <a:srgbClr val="0000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    Aangebrande</a:t>
            </a:r>
            <a:endParaRPr lang="nl-NL" sz="2400" dirty="0">
              <a:solidFill>
                <a:srgbClr val="0000FF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9" name="Tekstvak 8"/>
          <p:cNvSpPr txBox="1">
            <a:spLocks noChangeArrowheads="1"/>
          </p:cNvSpPr>
          <p:nvPr/>
        </p:nvSpPr>
        <p:spPr bwMode="auto">
          <a:xfrm>
            <a:off x="6930390" y="5331767"/>
            <a:ext cx="1905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400" dirty="0" smtClean="0">
                <a:solidFill>
                  <a:srgbClr val="0000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          bereide</a:t>
            </a:r>
            <a:endParaRPr lang="nl-NL" sz="2400" dirty="0">
              <a:solidFill>
                <a:srgbClr val="0000FF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6055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1" grpId="0"/>
      <p:bldP spid="9" grpId="0"/>
    </p:bldLst>
  </p:timing>
</p:sld>
</file>

<file path=ppt/theme/theme1.xml><?xml version="1.0" encoding="utf-8"?>
<a:theme xmlns:a="http://schemas.openxmlformats.org/drawingml/2006/main" name="Standaardontwerp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2374</TotalTime>
  <Words>201</Words>
  <Application>Microsoft Office PowerPoint</Application>
  <PresentationFormat>On-screen Show (4:3)</PresentationFormat>
  <Paragraphs>83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Standaardontwerp</vt:lpstr>
      <vt:lpstr>Werkwoordspelling: een werkwoord  als bijvoeglijk naamwoord</vt:lpstr>
      <vt:lpstr>Bijvoeglijk naamwoord (bn)</vt:lpstr>
      <vt:lpstr>Bijvoeglijk naamwoord (bn)</vt:lpstr>
      <vt:lpstr>Vul het schema in</vt:lpstr>
      <vt:lpstr>Wat is de juiste spelling?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Raoul</dc:creator>
  <cp:lastModifiedBy>corei3</cp:lastModifiedBy>
  <cp:revision>169</cp:revision>
  <cp:lastPrinted>1601-01-01T00:00:00Z</cp:lastPrinted>
  <dcterms:created xsi:type="dcterms:W3CDTF">1601-01-01T00:00:00Z</dcterms:created>
  <dcterms:modified xsi:type="dcterms:W3CDTF">2019-01-15T00:20:27Z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