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15" r:id="rId3"/>
    <p:sldId id="319" r:id="rId4"/>
    <p:sldId id="320" r:id="rId5"/>
    <p:sldId id="317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79402" autoAdjust="0"/>
  </p:normalViewPr>
  <p:slideViewPr>
    <p:cSldViewPr>
      <p:cViewPr varScale="1">
        <p:scale>
          <a:sx n="43" d="100"/>
          <a:sy n="43" d="100"/>
        </p:scale>
        <p:origin x="16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5A62-75DC-4463-B387-F437D5D759D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761-118B-402B-B026-90BD92357B2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761-118B-402B-B026-90BD92357B2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0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i="1" dirty="0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72DF39-4832-434B-B5C2-952AFA6AD0A8}" type="slidenum">
              <a:rPr lang="nl-NL" altLang="nl-NL" smtClean="0">
                <a:latin typeface="Calibri" pitchFamily="34" charset="0"/>
              </a:rPr>
              <a:pPr eaLnBrk="1" hangingPunct="1">
                <a:defRPr/>
              </a:pPr>
              <a:t>2</a:t>
            </a:fld>
            <a:endParaRPr lang="nl-NL" altLang="nl-N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i="1" dirty="0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72DF39-4832-434B-B5C2-952AFA6AD0A8}" type="slidenum">
              <a:rPr lang="nl-NL" altLang="nl-NL" smtClean="0">
                <a:latin typeface="Calibri" pitchFamily="34" charset="0"/>
              </a:rPr>
              <a:pPr eaLnBrk="1" hangingPunct="1">
                <a:defRPr/>
              </a:pPr>
              <a:t>3</a:t>
            </a:fld>
            <a:endParaRPr lang="nl-NL" altLang="nl-N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b="0" dirty="0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72DF39-4832-434B-B5C2-952AFA6AD0A8}" type="slidenum">
              <a:rPr lang="nl-NL" altLang="nl-NL" smtClean="0">
                <a:latin typeface="Calibri" pitchFamily="34" charset="0"/>
              </a:rPr>
              <a:pPr eaLnBrk="1" hangingPunct="1">
                <a:defRPr/>
              </a:pPr>
              <a:t>4</a:t>
            </a:fld>
            <a:endParaRPr lang="nl-NL" altLang="nl-N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5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72DF39-4832-434B-B5C2-952AFA6AD0A8}" type="slidenum">
              <a:rPr lang="nl-NL" altLang="nl-NL" smtClean="0">
                <a:latin typeface="Calibri" pitchFamily="34" charset="0"/>
              </a:rPr>
              <a:pPr eaLnBrk="1" hangingPunct="1">
                <a:defRPr/>
              </a:pPr>
              <a:t>5</a:t>
            </a:fld>
            <a:endParaRPr lang="nl-NL" altLang="nl-NL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8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79EC-DA7B-4021-B4D2-9C5B77773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C4563-97CE-4367-A98A-AE6DD5DF15F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4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D707-218E-4CB7-8AC8-AC4945140C6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5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90EC-C7E3-4D21-A06C-173A6897FA0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0DB7-B2B8-4F54-B790-EF92DAC2A20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D6C3-7A30-457C-A3E9-667E06EF4E1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5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1382-7272-45FD-82AD-115C14F448C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9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FEF4-63B5-4058-A48E-E027B402562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268A-827C-4B38-ABB4-E4AAF75DBD3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575-E3A8-41F6-9CF8-98BCC3D2EA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0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3E36-CDBD-456F-B1BB-26E49D2C85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7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3FEBB2-71F0-4C51-BC40-B1A47C9D55E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650" y="6550025"/>
            <a:ext cx="80645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cs typeface="Arial" charset="0"/>
              </a:rPr>
              <a:t>©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Noordhoff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Uitgevers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bv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2015                                                                                       4gt		2F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>Hoofdstuk 4</a:t>
            </a:r>
            <a:br>
              <a:rPr lang="nl-NL" sz="3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Taalverzorging</a:t>
            </a:r>
            <a:endParaRPr lang="nl-NL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733800"/>
            <a:ext cx="7696200" cy="1470025"/>
          </a:xfrm>
          <a:noFill/>
          <a:ln/>
        </p:spPr>
        <p:txBody>
          <a:bodyPr/>
          <a:lstStyle/>
          <a:p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Werkwoordspelling: een werkwoord </a:t>
            </a:r>
            <a:b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als bijvoeglijk naamwoord</a:t>
            </a:r>
            <a:endParaRPr lang="nl-NL" sz="32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>
                <a:latin typeface="Calibri" pitchFamily="34" charset="0"/>
              </a:rPr>
              <a:t>Bijvoeglijk naamwoord (bn)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Wat is een bijvoeglijk naamwoord?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Een bijvoeglijk naamwoord zegt iets over het zelfstandig naamwoord. 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</a:t>
            </a: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nl-NL" sz="24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gevaarlijke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hond is aangelijnd. 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Bobby is echt een </a:t>
            </a:r>
            <a:r>
              <a:rPr lang="nl-NL" sz="24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lieve, vrolijke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hond. 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Langharige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honden moeten regelmatig worden geborsteld.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2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461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94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smtClean="0">
                <a:latin typeface="Calibri" pitchFamily="34" charset="0"/>
              </a:rPr>
              <a:t>Bijvoeglijk naamwoord (bn)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600" dirty="0" smtClean="0">
                <a:latin typeface="Calibri" pitchFamily="34" charset="0"/>
                <a:cs typeface="Calibri" pitchFamily="34" charset="0"/>
              </a:rPr>
              <a:t>Een voltooid deelwoord (</a:t>
            </a:r>
            <a:r>
              <a:rPr lang="nl-NL" sz="2600" dirty="0" err="1" smtClean="0">
                <a:latin typeface="Calibri" pitchFamily="34" charset="0"/>
                <a:cs typeface="Calibri" pitchFamily="34" charset="0"/>
              </a:rPr>
              <a:t>vd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) en een onvoltooid deelwoord (</a:t>
            </a:r>
            <a:r>
              <a:rPr lang="nl-NL" sz="2600" dirty="0" err="1" smtClean="0">
                <a:latin typeface="Calibri" pitchFamily="34" charset="0"/>
                <a:cs typeface="Calibri" pitchFamily="34" charset="0"/>
              </a:rPr>
              <a:t>od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) kunnen als bijvoeglijk naamwoord (</a:t>
            </a:r>
            <a:r>
              <a:rPr lang="nl-NL" sz="2600" dirty="0" err="1" smtClean="0">
                <a:latin typeface="Calibri" pitchFamily="34" charset="0"/>
                <a:cs typeface="Calibri" pitchFamily="34" charset="0"/>
              </a:rPr>
              <a:t>bn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) worden gebruikt.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600" dirty="0">
                <a:latin typeface="Calibri" pitchFamily="34" charset="0"/>
                <a:cs typeface="Calibri" pitchFamily="34" charset="0"/>
              </a:rPr>
              <a:t/>
            </a:r>
            <a:br>
              <a:rPr lang="nl-NL" sz="2600" dirty="0">
                <a:latin typeface="Calibri" pitchFamily="34" charset="0"/>
                <a:cs typeface="Calibri" pitchFamily="34" charset="0"/>
              </a:rPr>
            </a:br>
            <a:r>
              <a:rPr lang="nl-NL" sz="26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nl-NL" sz="2600" dirty="0" err="1" smtClean="0">
                <a:latin typeface="Calibri" pitchFamily="34" charset="0"/>
                <a:cs typeface="Calibri" pitchFamily="34" charset="0"/>
              </a:rPr>
              <a:t>vd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  	In </a:t>
            </a:r>
            <a:r>
              <a:rPr lang="nl-NL" sz="2600" dirty="0">
                <a:latin typeface="Calibri" pitchFamily="34" charset="0"/>
                <a:cs typeface="Calibri" pitchFamily="34" charset="0"/>
              </a:rPr>
              <a:t>het verlaten pand vonden </a:t>
            </a:r>
            <a:r>
              <a:rPr lang="nl-NL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getrainde 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600" dirty="0">
                <a:latin typeface="Calibri" pitchFamily="34" charset="0"/>
                <a:cs typeface="Calibri" pitchFamily="34" charset="0"/>
              </a:rPr>
              <a:t>speurhonden 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	sporen van </a:t>
            </a:r>
            <a:r>
              <a:rPr lang="nl-NL" sz="2600" dirty="0">
                <a:latin typeface="Calibri" pitchFamily="34" charset="0"/>
                <a:cs typeface="Calibri" pitchFamily="34" charset="0"/>
              </a:rPr>
              <a:t>drugs.  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nl-NL" sz="2600" dirty="0" smtClean="0">
                <a:latin typeface="Calibri" pitchFamily="34" charset="0"/>
                <a:cs typeface="Calibri" pitchFamily="34" charset="0"/>
              </a:rPr>
            </a:br>
            <a:endParaRPr lang="nl-NL" sz="2600" dirty="0" smtClean="0"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Aft>
                <a:spcPts val="0"/>
              </a:spcAft>
              <a:buNone/>
              <a:defRPr/>
            </a:pPr>
            <a:r>
              <a:rPr lang="nl-NL" sz="2600" dirty="0" err="1">
                <a:latin typeface="Calibri" pitchFamily="34" charset="0"/>
                <a:cs typeface="Calibri" pitchFamily="34" charset="0"/>
              </a:rPr>
              <a:t>o</a:t>
            </a:r>
            <a:r>
              <a:rPr lang="nl-NL" sz="2600" dirty="0" err="1" smtClean="0">
                <a:latin typeface="Calibri" pitchFamily="34" charset="0"/>
                <a:cs typeface="Calibri" pitchFamily="34" charset="0"/>
              </a:rPr>
              <a:t>d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  	Een </a:t>
            </a:r>
            <a:r>
              <a:rPr lang="nl-NL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slapende </a:t>
            </a:r>
            <a:r>
              <a:rPr lang="nl-NL" sz="2600" dirty="0" smtClean="0">
                <a:latin typeface="Calibri" pitchFamily="34" charset="0"/>
                <a:cs typeface="Calibri" pitchFamily="34" charset="0"/>
              </a:rPr>
              <a:t>hond is gemakkelijk te fotograferen. </a:t>
            </a:r>
            <a:endParaRPr lang="nl-NL" sz="2600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600" dirty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2600" dirty="0" smtClean="0">
                <a:latin typeface="Calibri" pitchFamily="34" charset="0"/>
              </a:rPr>
              <a:t>Schrijf een werkwoord dat als bijvoeglijk naamwoord is gebruikt zo kort mogelijk.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2600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2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461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7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dirty="0" smtClean="0">
                <a:latin typeface="Calibri" pitchFamily="34" charset="0"/>
              </a:rPr>
              <a:t>Vul het schema in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461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58434"/>
              </p:ext>
            </p:extLst>
          </p:nvPr>
        </p:nvGraphicFramePr>
        <p:xfrm>
          <a:off x="381000" y="1524000"/>
          <a:ext cx="8458200" cy="4913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7481">
                <a:tc>
                  <a:txBody>
                    <a:bodyPr/>
                    <a:lstStyle/>
                    <a:p>
                      <a:r>
                        <a:rPr lang="nl-NL" sz="2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pv - </a:t>
                      </a:r>
                      <a:r>
                        <a:rPr lang="nl-NL" sz="22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vt</a:t>
                      </a:r>
                      <a:endParaRPr lang="nl-NL"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vd</a:t>
                      </a:r>
                      <a:endParaRPr lang="nl-NL"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vd</a:t>
                      </a:r>
                      <a:r>
                        <a:rPr lang="nl-NL" sz="2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als </a:t>
                      </a:r>
                      <a:r>
                        <a:rPr lang="nl-NL" sz="22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bn</a:t>
                      </a:r>
                      <a:endParaRPr lang="nl-NL"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od</a:t>
                      </a:r>
                      <a:r>
                        <a:rPr lang="nl-NL" sz="22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als </a:t>
                      </a:r>
                      <a:r>
                        <a:rPr lang="nl-NL" sz="2200" b="1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bn</a:t>
                      </a:r>
                      <a:endParaRPr lang="nl-NL" sz="2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719"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alarmeren- alarmeerde(n)</a:t>
                      </a:r>
                      <a:endParaRPr lang="nl-NL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Vanwege een brand werden </a:t>
                      </a:r>
                    </a:p>
                    <a:p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we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De</a:t>
                      </a: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hulpdiensten kwamen aangesneld.</a:t>
                      </a:r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nl-NL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 de krant verschenen </a:t>
                      </a:r>
                    </a:p>
                    <a:p>
                      <a:endParaRPr lang="nl-NL" sz="2200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berichten over toenemend geweld.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groeien - groeide(n)</a:t>
                      </a:r>
                      <a:endParaRPr lang="nl-NL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De kastanjeboom</a:t>
                      </a: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is tot een hoogte van 2</a:t>
                      </a:r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 meter </a:t>
                      </a:r>
                      <a:endParaRPr lang="nl-NL" sz="2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 .</a:t>
                      </a:r>
                      <a:endParaRPr lang="nl-NL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De flink </a:t>
                      </a:r>
                    </a:p>
                    <a:p>
                      <a:endParaRPr lang="nl-NL" sz="2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kastanjeboom staat in de weg.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Er is een </a:t>
                      </a:r>
                    </a:p>
                    <a:p>
                      <a:endParaRPr lang="nl-NL" sz="2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nl-NL" sz="2200" dirty="0" smtClean="0">
                          <a:latin typeface="Calibri" panose="020F0502020204030204" pitchFamily="34" charset="0"/>
                        </a:rPr>
                        <a:t>aantal</a:t>
                      </a:r>
                      <a:r>
                        <a:rPr lang="nl-NL" sz="2200" baseline="0" dirty="0" smtClean="0">
                          <a:latin typeface="Calibri" panose="020F0502020204030204" pitchFamily="34" charset="0"/>
                        </a:rPr>
                        <a:t> werklozen in ons land. </a:t>
                      </a:r>
                      <a:endParaRPr lang="nl-NL" sz="22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2286000" y="3200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3366FF"/>
                </a:solidFill>
                <a:latin typeface="Calibri" panose="020F0502020204030204" pitchFamily="34" charset="0"/>
              </a:rPr>
              <a:t>g</a:t>
            </a:r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ealarmeerd</a:t>
            </a:r>
            <a:r>
              <a:rPr lang="nl-NL" sz="2400" dirty="0" smtClean="0">
                <a:latin typeface="Calibri" panose="020F0502020204030204" pitchFamily="34" charset="0"/>
              </a:rPr>
              <a:t>.</a:t>
            </a:r>
            <a:endParaRPr lang="nl-NL" sz="2400" b="1" dirty="0">
              <a:latin typeface="Calibri" panose="020F0502020204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343400" y="2514600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gealarmeerde</a:t>
            </a:r>
            <a:endParaRPr lang="nl-NL" sz="2200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629400" y="28956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alarmerende</a:t>
            </a:r>
            <a:endParaRPr lang="nl-NL" sz="2200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286000" y="60198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gegroeid</a:t>
            </a:r>
            <a:endParaRPr lang="nl-NL" sz="2200" b="1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343400" y="4648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gegroeide</a:t>
            </a:r>
            <a:endParaRPr lang="nl-NL" sz="2200" b="1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629400" y="4648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groeiend</a:t>
            </a:r>
            <a:endParaRPr lang="nl-NL" sz="2200" dirty="0">
              <a:solidFill>
                <a:srgbClr val="3366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5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3000" b="1" dirty="0" smtClean="0">
                <a:latin typeface="Calibri" pitchFamily="34" charset="0"/>
              </a:rPr>
              <a:t>Wat is de juiste spelling?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400" dirty="0" smtClean="0">
                <a:latin typeface="Calibri" pitchFamily="34" charset="0"/>
              </a:rPr>
              <a:t>De schoolkantine beschikt over een </a:t>
            </a:r>
            <a:r>
              <a:rPr lang="nl-NL" sz="2400" i="1" dirty="0" smtClean="0">
                <a:latin typeface="Calibri" pitchFamily="34" charset="0"/>
              </a:rPr>
              <a:t>wisselend/</a:t>
            </a:r>
            <a:r>
              <a:rPr lang="nl-NL" sz="2400" i="1" dirty="0" err="1" smtClean="0">
                <a:latin typeface="Calibri" pitchFamily="34" charset="0"/>
              </a:rPr>
              <a:t>wisselent</a:t>
            </a:r>
            <a:r>
              <a:rPr lang="nl-NL" sz="2400" i="1" dirty="0">
                <a:latin typeface="Calibri" pitchFamily="34" charset="0"/>
              </a:rPr>
              <a:t/>
            </a:r>
            <a:br>
              <a:rPr lang="nl-NL" sz="2400" i="1" dirty="0">
                <a:latin typeface="Calibri" pitchFamily="34" charset="0"/>
              </a:rPr>
            </a:br>
            <a:r>
              <a:rPr lang="nl-NL" sz="2400" dirty="0" err="1" smtClean="0">
                <a:latin typeface="Calibri" pitchFamily="34" charset="0"/>
              </a:rPr>
              <a:t>weekmenu</a:t>
            </a:r>
            <a:r>
              <a:rPr lang="nl-NL" sz="2400" dirty="0" smtClean="0">
                <a:latin typeface="Calibri" pitchFamily="34" charset="0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400" dirty="0" smtClean="0">
                <a:latin typeface="Calibri" pitchFamily="34" charset="0"/>
              </a:rPr>
              <a:t>Kies je voor </a:t>
            </a:r>
            <a:r>
              <a:rPr lang="nl-NL" sz="2400" i="1" dirty="0" err="1" smtClean="0">
                <a:latin typeface="Calibri" pitchFamily="34" charset="0"/>
              </a:rPr>
              <a:t>gesneedde</a:t>
            </a:r>
            <a:r>
              <a:rPr lang="nl-NL" sz="2400" i="1" dirty="0" smtClean="0">
                <a:latin typeface="Calibri" pitchFamily="34" charset="0"/>
              </a:rPr>
              <a:t>/gesneden</a:t>
            </a:r>
            <a:r>
              <a:rPr lang="nl-NL" sz="2400" dirty="0" smtClean="0">
                <a:latin typeface="Calibri" pitchFamily="34" charset="0"/>
              </a:rPr>
              <a:t> groente en fruit?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Aangebrande/</a:t>
            </a:r>
            <a:r>
              <a:rPr lang="nl-NL" sz="2400" i="1" dirty="0" err="1">
                <a:latin typeface="Calibri" pitchFamily="34" charset="0"/>
              </a:rPr>
              <a:t>A</a:t>
            </a:r>
            <a:r>
              <a:rPr lang="nl-NL" sz="2400" i="1" dirty="0" err="1" smtClean="0">
                <a:latin typeface="Calibri" pitchFamily="34" charset="0"/>
              </a:rPr>
              <a:t>angebrandde</a:t>
            </a:r>
            <a:r>
              <a:rPr lang="nl-NL" sz="2400" dirty="0" smtClean="0">
                <a:latin typeface="Calibri" pitchFamily="34" charset="0"/>
              </a:rPr>
              <a:t> pizza’s zijn binnenkort </a:t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verleden tijd.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2400" dirty="0" smtClean="0">
                <a:latin typeface="Calibri" pitchFamily="34" charset="0"/>
              </a:rPr>
              <a:t>Tegenwoordig zijn er alleen nog maar vers </a:t>
            </a:r>
            <a:r>
              <a:rPr lang="nl-NL" sz="2400" i="1" dirty="0" smtClean="0">
                <a:latin typeface="Calibri" pitchFamily="34" charset="0"/>
              </a:rPr>
              <a:t>bereide/bereidde</a:t>
            </a:r>
            <a:r>
              <a:rPr lang="nl-NL" sz="2400" dirty="0" smtClean="0">
                <a:latin typeface="Calibri" pitchFamily="34" charset="0"/>
              </a:rPr>
              <a:t> producten te koop in de schoolkantine.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latin typeface="Calibri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461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6973062" y="2853743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gesneden</a:t>
            </a:r>
            <a:endParaRPr lang="nl-NL" sz="2400" dirty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7354062" y="1983432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wisselend</a:t>
            </a:r>
            <a:endParaRPr lang="nl-NL" sz="2400" dirty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6611112" y="4114799"/>
            <a:ext cx="2190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Aangebrande</a:t>
            </a:r>
            <a:endParaRPr lang="nl-NL" sz="2400" dirty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6930390" y="5331767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bereide</a:t>
            </a:r>
            <a:endParaRPr lang="nl-NL" sz="2400" dirty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</TotalTime>
  <Words>201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Standaardontwerp</vt:lpstr>
      <vt:lpstr>Werkwoordspelling: een werkwoord  als bijvoeglijk naamwoord</vt:lpstr>
      <vt:lpstr>Bijvoeglijk naamwoord (bn)</vt:lpstr>
      <vt:lpstr>Bijvoeglijk naamwoord (bn)</vt:lpstr>
      <vt:lpstr>Vul het schema in</vt:lpstr>
      <vt:lpstr>Wat is de juiste spelling?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Raoul</dc:creator>
  <cp:lastModifiedBy>corei3</cp:lastModifiedBy>
  <cp:revision>169</cp:revision>
  <cp:lastPrinted>1601-01-01T00:00:00Z</cp:lastPrinted>
  <dcterms:created xsi:type="dcterms:W3CDTF">1601-01-01T00:00:00Z</dcterms:created>
  <dcterms:modified xsi:type="dcterms:W3CDTF">2019-01-15T00:20:27Z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