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4" r:id="rId3"/>
    <p:sldId id="265" r:id="rId4"/>
    <p:sldId id="270" r:id="rId5"/>
    <p:sldId id="271" r:id="rId6"/>
    <p:sldId id="272" r:id="rId7"/>
    <p:sldId id="273" r:id="rId8"/>
    <p:sldId id="274" r:id="rId9"/>
    <p:sldId id="275" r:id="rId10"/>
    <p:sldId id="269" r:id="rId1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525" autoAdjust="0"/>
  </p:normalViewPr>
  <p:slideViewPr>
    <p:cSldViewPr>
      <p:cViewPr varScale="1">
        <p:scale>
          <a:sx n="47" d="100"/>
          <a:sy n="47" d="100"/>
        </p:scale>
        <p:origin x="1363"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BE92DB-4098-49F7-86AF-F4F9B0300334}" type="datetimeFigureOut">
              <a:rPr lang="nl-NL" smtClean="0"/>
              <a:pPr/>
              <a:t>14-1-2019</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B69713-A7AB-4A0F-ACED-1C88F7FE300F}" type="slidenum">
              <a:rPr lang="nl-NL" smtClean="0"/>
              <a:pPr/>
              <a:t>‹#›</a:t>
            </a:fld>
            <a:endParaRPr lang="nl-NL"/>
          </a:p>
        </p:txBody>
      </p:sp>
    </p:spTree>
    <p:extLst>
      <p:ext uri="{BB962C8B-B14F-4D97-AF65-F5344CB8AC3E}">
        <p14:creationId xmlns:p14="http://schemas.microsoft.com/office/powerpoint/2010/main" val="76179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FB69713-A7AB-4A0F-ACED-1C88F7FE300F}" type="slidenum">
              <a:rPr lang="nl-NL" smtClean="0"/>
              <a:pPr/>
              <a:t>1</a:t>
            </a:fld>
            <a:endParaRPr lang="nl-NL"/>
          </a:p>
        </p:txBody>
      </p:sp>
    </p:spTree>
    <p:extLst>
      <p:ext uri="{BB962C8B-B14F-4D97-AF65-F5344CB8AC3E}">
        <p14:creationId xmlns:p14="http://schemas.microsoft.com/office/powerpoint/2010/main" val="3499318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7F1E4F5-57D9-4AA7-8521-AF0F1828DF74}" type="slidenum">
              <a:rPr lang="nl-NL" smtClean="0"/>
              <a:pPr/>
              <a:t>4</a:t>
            </a:fld>
            <a:endParaRPr lang="nl-NL"/>
          </a:p>
        </p:txBody>
      </p:sp>
    </p:spTree>
    <p:extLst>
      <p:ext uri="{BB962C8B-B14F-4D97-AF65-F5344CB8AC3E}">
        <p14:creationId xmlns:p14="http://schemas.microsoft.com/office/powerpoint/2010/main" val="7994809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CFB69713-A7AB-4A0F-ACED-1C88F7FE300F}" type="slidenum">
              <a:rPr lang="nl-NL" smtClean="0"/>
              <a:pPr/>
              <a:t>10</a:t>
            </a:fld>
            <a:endParaRPr lang="nl-NL"/>
          </a:p>
        </p:txBody>
      </p:sp>
    </p:spTree>
    <p:extLst>
      <p:ext uri="{BB962C8B-B14F-4D97-AF65-F5344CB8AC3E}">
        <p14:creationId xmlns:p14="http://schemas.microsoft.com/office/powerpoint/2010/main" val="1812502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0540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393378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715417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832008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412798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072743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E12123C-AC83-49A7-8C60-F80483F31D3C}" type="datetimeFigureOut">
              <a:rPr lang="nl-NL" smtClean="0"/>
              <a:pPr/>
              <a:t>14-1-2019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83948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E12123C-AC83-49A7-8C60-F80483F31D3C}" type="datetimeFigureOut">
              <a:rPr lang="nl-NL" smtClean="0"/>
              <a:pPr/>
              <a:t>14-1-2019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172536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E12123C-AC83-49A7-8C60-F80483F31D3C}" type="datetimeFigureOut">
              <a:rPr lang="nl-NL" smtClean="0"/>
              <a:pPr/>
              <a:t>14-1-2019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69414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298967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E12123C-AC83-49A7-8C60-F80483F31D3C}" type="datetimeFigureOut">
              <a:rPr lang="nl-NL" smtClean="0"/>
              <a:pPr/>
              <a:t>14-1-2019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8BC0945D-BE52-4E84-A383-DB756F00DFF9}" type="slidenum">
              <a:rPr lang="nl-NL" smtClean="0"/>
              <a:pPr/>
              <a:t>‹#›</a:t>
            </a:fld>
            <a:endParaRPr lang="nl-NL"/>
          </a:p>
        </p:txBody>
      </p:sp>
    </p:spTree>
    <p:extLst>
      <p:ext uri="{BB962C8B-B14F-4D97-AF65-F5344CB8AC3E}">
        <p14:creationId xmlns:p14="http://schemas.microsoft.com/office/powerpoint/2010/main" val="4152401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12123C-AC83-49A7-8C60-F80483F31D3C}" type="datetimeFigureOut">
              <a:rPr lang="nl-NL" smtClean="0"/>
              <a:pPr/>
              <a:t>14-1-2019</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945D-BE52-4E84-A383-DB756F00DFF9}" type="slidenum">
              <a:rPr lang="nl-NL" smtClean="0"/>
              <a:pPr/>
              <a:t>‹#›</a:t>
            </a:fld>
            <a:endParaRPr lang="nl-NL"/>
          </a:p>
        </p:txBody>
      </p:sp>
    </p:spTree>
    <p:extLst>
      <p:ext uri="{BB962C8B-B14F-4D97-AF65-F5344CB8AC3E}">
        <p14:creationId xmlns:p14="http://schemas.microsoft.com/office/powerpoint/2010/main" val="1716987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wmf"/></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2856"/>
            <a:ext cx="7772400" cy="1470025"/>
          </a:xfrm>
        </p:spPr>
        <p:txBody>
          <a:bodyPr>
            <a:normAutofit/>
          </a:bodyPr>
          <a:lstStyle/>
          <a:p>
            <a:r>
              <a:rPr lang="nl-NL" sz="3600" b="1" dirty="0" smtClean="0"/>
              <a:t>Hoofdstuk 2 </a:t>
            </a:r>
            <a:br>
              <a:rPr lang="nl-NL" sz="3600" b="1" dirty="0" smtClean="0"/>
            </a:br>
            <a:r>
              <a:rPr lang="nl-NL" sz="3600" b="1" dirty="0" smtClean="0"/>
              <a:t>Taalverzorging</a:t>
            </a:r>
            <a:endParaRPr lang="nl-NL" sz="3600" b="1" dirty="0"/>
          </a:p>
        </p:txBody>
      </p:sp>
      <p:sp>
        <p:nvSpPr>
          <p:cNvPr id="3" name="Ondertitel 2"/>
          <p:cNvSpPr>
            <a:spLocks noGrp="1"/>
          </p:cNvSpPr>
          <p:nvPr>
            <p:ph type="subTitle" idx="1"/>
          </p:nvPr>
        </p:nvSpPr>
        <p:spPr/>
        <p:txBody>
          <a:bodyPr>
            <a:normAutofit/>
          </a:bodyPr>
          <a:lstStyle/>
          <a:p>
            <a:r>
              <a:rPr lang="nl-NL" dirty="0" smtClean="0">
                <a:solidFill>
                  <a:schemeClr val="bg1">
                    <a:lumMod val="75000"/>
                  </a:schemeClr>
                </a:solidFill>
              </a:rPr>
              <a:t>Spelling: aan elkaar of los</a:t>
            </a:r>
            <a:endParaRPr lang="nl-NL" dirty="0">
              <a:solidFill>
                <a:schemeClr val="bg1">
                  <a:lumMod val="75000"/>
                </a:schemeClr>
              </a:solidFill>
            </a:endParaRPr>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jdelijke aanduiding voor voettekst 4"/>
          <p:cNvSpPr>
            <a:spLocks noGrp="1"/>
          </p:cNvSpPr>
          <p:nvPr>
            <p:ph type="ftr" sz="quarter" idx="11"/>
          </p:nvPr>
        </p:nvSpPr>
        <p:spPr>
          <a:xfrm>
            <a:off x="683568" y="6356350"/>
            <a:ext cx="7200800" cy="365125"/>
          </a:xfrm>
        </p:spPr>
        <p:txBody>
          <a:bodyPr/>
          <a:lstStyle/>
          <a:p>
            <a:pPr algn="l"/>
            <a:r>
              <a:rPr lang="nl-NL" dirty="0" smtClean="0">
                <a:solidFill>
                  <a:schemeClr val="bg1">
                    <a:lumMod val="75000"/>
                  </a:schemeClr>
                </a:solidFill>
              </a:rPr>
              <a:t>© Noordhoff Uitgevers bv 2015 			4gt		 1F</a:t>
            </a:r>
            <a:endParaRPr lang="nl-NL" dirty="0">
              <a:solidFill>
                <a:schemeClr val="bg1">
                  <a:lumMod val="75000"/>
                </a:schemeClr>
              </a:solidFill>
            </a:endParaRPr>
          </a:p>
        </p:txBody>
      </p:sp>
    </p:spTree>
    <p:extLst>
      <p:ext uri="{BB962C8B-B14F-4D97-AF65-F5344CB8AC3E}">
        <p14:creationId xmlns:p14="http://schemas.microsoft.com/office/powerpoint/2010/main" val="10470926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en-US" sz="3000" b="1" dirty="0" err="1" smtClean="0"/>
              <a:t>Welke</a:t>
            </a:r>
            <a:r>
              <a:rPr lang="en-US" sz="3000" b="1" dirty="0" smtClean="0"/>
              <a:t> </a:t>
            </a:r>
            <a:r>
              <a:rPr lang="en-US" sz="3000" b="1" dirty="0" err="1" smtClean="0"/>
              <a:t>woorden</a:t>
            </a:r>
            <a:r>
              <a:rPr lang="en-US" sz="3000" b="1" dirty="0" smtClean="0"/>
              <a:t> </a:t>
            </a:r>
            <a:r>
              <a:rPr lang="en-US" sz="3000" b="1" dirty="0" err="1" smtClean="0"/>
              <a:t>horen</a:t>
            </a:r>
            <a:r>
              <a:rPr lang="en-US" sz="3000" b="1" dirty="0" smtClean="0"/>
              <a:t> </a:t>
            </a:r>
            <a:r>
              <a:rPr lang="en-US" sz="3000" b="1" dirty="0" err="1" smtClean="0"/>
              <a:t>aan</a:t>
            </a:r>
            <a:r>
              <a:rPr lang="en-US" sz="3000" b="1" dirty="0" smtClean="0"/>
              <a:t> </a:t>
            </a:r>
            <a:r>
              <a:rPr lang="en-US" sz="3000" b="1" dirty="0" err="1" smtClean="0"/>
              <a:t>elkaar</a:t>
            </a:r>
            <a:r>
              <a:rPr lang="en-US" sz="3000" b="1" dirty="0" smtClean="0"/>
              <a:t>?</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smtClean="0"/>
              <a:t>In de volgende tekst staan zes woorden die aan elkaar geschreven moeten worden. Welke?</a:t>
            </a:r>
          </a:p>
          <a:p>
            <a:endParaRPr lang="nl-NL" sz="2400" dirty="0"/>
          </a:p>
          <a:p>
            <a:pPr marL="0" indent="0">
              <a:buNone/>
            </a:pPr>
            <a:endParaRPr lang="nl-NL" sz="2400" i="1" dirty="0" smtClean="0"/>
          </a:p>
          <a:p>
            <a:endParaRPr lang="nl-NL" sz="2400" dirty="0"/>
          </a:p>
          <a:p>
            <a:endParaRPr lang="nl-NL" sz="2400" dirty="0" smtClean="0"/>
          </a:p>
          <a:p>
            <a:endParaRPr lang="nl-NL" sz="2400" dirty="0" smtClean="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kstvak 4"/>
          <p:cNvSpPr txBox="1"/>
          <p:nvPr/>
        </p:nvSpPr>
        <p:spPr>
          <a:xfrm>
            <a:off x="732562" y="2780928"/>
            <a:ext cx="7920880" cy="2308324"/>
          </a:xfrm>
          <a:prstGeom prst="rect">
            <a:avLst/>
          </a:prstGeom>
          <a:noFill/>
        </p:spPr>
        <p:txBody>
          <a:bodyPr wrap="square" rtlCol="0">
            <a:spAutoFit/>
          </a:bodyPr>
          <a:lstStyle/>
          <a:p>
            <a:r>
              <a:rPr lang="nl-NL" sz="2400" dirty="0"/>
              <a:t>Ik wil graag met jullie mee naar Zuid Limburg, maar ik moet van mijn moeder eerst mijn kamer op ruimen. Er liggen zo’n zes tien paar vuile sokken onder mijn bed en er is laatst een glas cola omgevallen. De cola kroop overal tussen </a:t>
            </a:r>
            <a:r>
              <a:rPr lang="nl-NL" sz="2400" dirty="0" smtClean="0"/>
              <a:t>door, </a:t>
            </a:r>
            <a:r>
              <a:rPr lang="nl-NL" sz="2400" dirty="0"/>
              <a:t>waar door alles nu plakt. M’n moeder heeft de schoonmaak doekjes al voor me klaargelegd. </a:t>
            </a:r>
          </a:p>
        </p:txBody>
      </p:sp>
      <p:sp>
        <p:nvSpPr>
          <p:cNvPr id="7" name="Tekstvak 6"/>
          <p:cNvSpPr txBox="1"/>
          <p:nvPr/>
        </p:nvSpPr>
        <p:spPr>
          <a:xfrm>
            <a:off x="719503" y="2763136"/>
            <a:ext cx="7902980" cy="2616101"/>
          </a:xfrm>
          <a:prstGeom prst="rect">
            <a:avLst/>
          </a:prstGeom>
          <a:noFill/>
        </p:spPr>
        <p:txBody>
          <a:bodyPr wrap="square" rtlCol="0">
            <a:spAutoFit/>
          </a:bodyPr>
          <a:lstStyle/>
          <a:p>
            <a:r>
              <a:rPr lang="nl-NL" sz="2400" dirty="0"/>
              <a:t>Ik wil graag met jullie mee naar </a:t>
            </a:r>
            <a:r>
              <a:rPr lang="nl-NL" sz="2400" dirty="0" smtClean="0">
                <a:solidFill>
                  <a:srgbClr val="00B050"/>
                </a:solidFill>
              </a:rPr>
              <a:t>Zuid-Limburg</a:t>
            </a:r>
            <a:r>
              <a:rPr lang="nl-NL" sz="2400" dirty="0"/>
              <a:t>, maar ik moet van mijn moeder eerst mijn kamer </a:t>
            </a:r>
            <a:r>
              <a:rPr lang="nl-NL" sz="2400" dirty="0" smtClean="0">
                <a:solidFill>
                  <a:srgbClr val="00B050"/>
                </a:solidFill>
              </a:rPr>
              <a:t>opruimen</a:t>
            </a:r>
            <a:r>
              <a:rPr lang="nl-NL" sz="2400" dirty="0"/>
              <a:t>. Er liggen zo’n </a:t>
            </a:r>
            <a:r>
              <a:rPr lang="nl-NL" sz="2400" dirty="0" smtClean="0">
                <a:solidFill>
                  <a:srgbClr val="00B050"/>
                </a:solidFill>
              </a:rPr>
              <a:t>zestien</a:t>
            </a:r>
            <a:r>
              <a:rPr lang="nl-NL" sz="2400" dirty="0" smtClean="0"/>
              <a:t> </a:t>
            </a:r>
            <a:r>
              <a:rPr lang="nl-NL" sz="2400" dirty="0"/>
              <a:t>paar vuile sokken onder mijn bed en er is laatst een glas cola omgevallen. De cola kroop overal </a:t>
            </a:r>
            <a:r>
              <a:rPr lang="nl-NL" sz="2400" dirty="0" smtClean="0">
                <a:solidFill>
                  <a:srgbClr val="00B050"/>
                </a:solidFill>
              </a:rPr>
              <a:t>tussendoor</a:t>
            </a:r>
            <a:r>
              <a:rPr lang="nl-NL" sz="2400" dirty="0" smtClean="0"/>
              <a:t>, </a:t>
            </a:r>
            <a:r>
              <a:rPr lang="nl-NL" sz="2400" dirty="0" smtClean="0">
                <a:solidFill>
                  <a:srgbClr val="00B050"/>
                </a:solidFill>
              </a:rPr>
              <a:t>waardoor</a:t>
            </a:r>
            <a:r>
              <a:rPr lang="nl-NL" sz="2400" dirty="0" smtClean="0"/>
              <a:t> </a:t>
            </a:r>
            <a:r>
              <a:rPr lang="nl-NL" sz="2400" dirty="0"/>
              <a:t>alles nu plakt. M’n moeder heeft de </a:t>
            </a:r>
            <a:r>
              <a:rPr lang="nl-NL" sz="2400" dirty="0" smtClean="0">
                <a:solidFill>
                  <a:srgbClr val="00B050"/>
                </a:solidFill>
              </a:rPr>
              <a:t>schoonmaakdoekjes</a:t>
            </a:r>
            <a:r>
              <a:rPr lang="nl-NL" sz="2400" dirty="0" smtClean="0"/>
              <a:t> </a:t>
            </a:r>
            <a:r>
              <a:rPr lang="nl-NL" sz="2400" dirty="0"/>
              <a:t>al voor me klaargelegd. </a:t>
            </a:r>
          </a:p>
          <a:p>
            <a:endParaRPr lang="nl-NL" sz="2000" dirty="0"/>
          </a:p>
        </p:txBody>
      </p:sp>
    </p:spTree>
    <p:extLst>
      <p:ext uri="{BB962C8B-B14F-4D97-AF65-F5344CB8AC3E}">
        <p14:creationId xmlns:p14="http://schemas.microsoft.com/office/powerpoint/2010/main" val="2937154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5" grpId="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Inhoud </a:t>
            </a:r>
            <a:endParaRPr lang="nl-NL" sz="3000" b="1" dirty="0"/>
          </a:p>
        </p:txBody>
      </p:sp>
      <p:sp>
        <p:nvSpPr>
          <p:cNvPr id="3" name="Tijdelijke aanduiding voor inhoud 2"/>
          <p:cNvSpPr>
            <a:spLocks noGrp="1"/>
          </p:cNvSpPr>
          <p:nvPr>
            <p:ph idx="1"/>
          </p:nvPr>
        </p:nvSpPr>
        <p:spPr/>
        <p:txBody>
          <a:bodyPr>
            <a:normAutofit/>
          </a:bodyPr>
          <a:lstStyle/>
          <a:p>
            <a:r>
              <a:rPr lang="nl-NL" sz="2400" dirty="0" smtClean="0"/>
              <a:t>Lastige gevallen</a:t>
            </a:r>
          </a:p>
          <a:p>
            <a:endParaRPr lang="nl-NL" sz="2400" dirty="0"/>
          </a:p>
          <a:p>
            <a:r>
              <a:rPr lang="nl-NL" sz="2400" dirty="0" smtClean="0"/>
              <a:t>De regels</a:t>
            </a:r>
          </a:p>
          <a:p>
            <a:endParaRPr lang="nl-NL" sz="2400" dirty="0"/>
          </a:p>
          <a:p>
            <a:r>
              <a:rPr lang="nl-NL" sz="2400" dirty="0" smtClean="0"/>
              <a:t>Oefenen</a:t>
            </a:r>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34714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Lastige gevallen…</a:t>
            </a:r>
            <a:endParaRPr lang="nl-NL" sz="3000" b="1" dirty="0"/>
          </a:p>
        </p:txBody>
      </p:sp>
      <p:sp>
        <p:nvSpPr>
          <p:cNvPr id="3" name="Tijdelijke aanduiding voor inhoud 2"/>
          <p:cNvSpPr>
            <a:spLocks noGrp="1"/>
          </p:cNvSpPr>
          <p:nvPr>
            <p:ph idx="1"/>
          </p:nvPr>
        </p:nvSpPr>
        <p:spPr>
          <a:xfrm>
            <a:off x="827585" y="1600200"/>
            <a:ext cx="7702970" cy="4525963"/>
          </a:xfrm>
        </p:spPr>
        <p:txBody>
          <a:bodyPr>
            <a:normAutofit/>
          </a:bodyPr>
          <a:lstStyle/>
          <a:p>
            <a:pPr marL="0" indent="0">
              <a:buNone/>
            </a:pPr>
            <a:r>
              <a:rPr lang="nl-NL" sz="2400" dirty="0" smtClean="0"/>
              <a:t>Dameshakken			of		Dames hakken?</a:t>
            </a: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Anouk\AppData\Local\Microsoft\Windows\Temporary Internet Files\Content.IE5\7LGOBTQ7\MP900404922[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536" y="2327711"/>
            <a:ext cx="3456384" cy="24688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Anouk\AppData\Local\Microsoft\Windows\Temporary Internet Files\Content.IE5\GL2DMWF1\MC90043529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726691" y="2352273"/>
            <a:ext cx="1964398" cy="241972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Anouk\AppData\Local\Microsoft\Windows\Temporary Internet Files\Content.IE5\GL2DMWF1\MP900440277[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76056" y="2364621"/>
            <a:ext cx="1650635" cy="2431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7896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smtClean="0"/>
              <a:t>Je schrijft twee of meer woorden aan elkaar als zij één begrip vormen.</a:t>
            </a:r>
          </a:p>
          <a:p>
            <a:endParaRPr lang="nl-NL" sz="2400" dirty="0"/>
          </a:p>
          <a:p>
            <a:pPr marL="0" indent="0">
              <a:buNone/>
            </a:pPr>
            <a:r>
              <a:rPr lang="nl-NL" sz="2400" dirty="0" smtClean="0"/>
              <a:t>Je doet dit bij:</a:t>
            </a:r>
          </a:p>
          <a:p>
            <a:pPr lvl="1"/>
            <a:r>
              <a:rPr lang="nl-NL" sz="2400" dirty="0" smtClean="0"/>
              <a:t>Werkwoorden die beginnen met: </a:t>
            </a:r>
            <a:r>
              <a:rPr lang="nl-NL" sz="2400" i="1" dirty="0" smtClean="0"/>
              <a:t>op, over, aan, uit, </a:t>
            </a:r>
            <a:r>
              <a:rPr lang="nl-NL" sz="2400" dirty="0" smtClean="0"/>
              <a:t>enz.: </a:t>
            </a:r>
          </a:p>
          <a:p>
            <a:pPr marL="457200" lvl="1" indent="0">
              <a:buNone/>
            </a:pPr>
            <a:r>
              <a:rPr lang="nl-NL" sz="2400" i="1" dirty="0"/>
              <a:t>	</a:t>
            </a:r>
            <a:endParaRPr lang="nl-NL" sz="2400" i="1" dirty="0" smtClean="0"/>
          </a:p>
          <a:p>
            <a:pPr marL="457200" lvl="1" indent="0">
              <a:buNone/>
            </a:pPr>
            <a:r>
              <a:rPr lang="nl-NL" sz="2400" i="1" dirty="0"/>
              <a:t>	</a:t>
            </a:r>
            <a:r>
              <a:rPr lang="nl-NL" sz="2400" i="1" dirty="0" smtClean="0"/>
              <a:t>Morgen zal ik de toets </a:t>
            </a:r>
            <a:r>
              <a:rPr lang="nl-NL" sz="2400" i="1" u="sng" dirty="0" smtClean="0"/>
              <a:t>nakijken</a:t>
            </a:r>
            <a:r>
              <a:rPr lang="nl-NL" sz="2400" i="1" dirty="0" smtClean="0"/>
              <a:t>. </a:t>
            </a:r>
          </a:p>
          <a:p>
            <a:pPr marL="457200" lvl="1" indent="0">
              <a:buNone/>
            </a:pPr>
            <a:r>
              <a:rPr lang="nl-NL" sz="2400" i="1" dirty="0"/>
              <a:t>	</a:t>
            </a:r>
            <a:endParaRPr lang="nl-NL" sz="2400" i="1" dirty="0" smtClean="0"/>
          </a:p>
          <a:p>
            <a:pPr marL="457200" lvl="1" indent="0">
              <a:buNone/>
            </a:pPr>
            <a:r>
              <a:rPr lang="nl-NL" sz="2400" i="1" dirty="0"/>
              <a:t>	</a:t>
            </a:r>
            <a:r>
              <a:rPr lang="nl-NL" sz="2400" i="1" dirty="0" smtClean="0"/>
              <a:t>Mijn broertje van twee kan zichzelf al </a:t>
            </a:r>
            <a:r>
              <a:rPr lang="nl-NL" sz="2400" i="1" u="sng" dirty="0" smtClean="0"/>
              <a:t>aankleden.</a:t>
            </a:r>
            <a:endParaRPr lang="nl-NL" sz="1600" u="sng" dirty="0" smtClean="0"/>
          </a:p>
          <a:p>
            <a:pPr marL="457200" lvl="1" indent="0">
              <a:buNone/>
            </a:pPr>
            <a:endParaRPr lang="nl-NL" sz="2000" dirty="0"/>
          </a:p>
        </p:txBody>
      </p:sp>
      <p:pic>
        <p:nvPicPr>
          <p:cNvPr id="4" name="Picture 7" descr="Topbanner-methodeportal-N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7763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Je doet dit </a:t>
            </a:r>
            <a:r>
              <a:rPr lang="nl-NL" sz="2400" dirty="0" smtClean="0"/>
              <a:t>bij:</a:t>
            </a:r>
          </a:p>
          <a:p>
            <a:pPr lvl="1"/>
            <a:r>
              <a:rPr lang="nl-NL" sz="2400" dirty="0" smtClean="0"/>
              <a:t>Samenstellingen </a:t>
            </a:r>
            <a:r>
              <a:rPr lang="nl-NL" sz="2400" dirty="0"/>
              <a:t>die bestaan uit twee of meer </a:t>
            </a:r>
            <a:r>
              <a:rPr lang="nl-NL" sz="2400" dirty="0" smtClean="0"/>
              <a:t>zelfstandige </a:t>
            </a:r>
            <a:r>
              <a:rPr lang="nl-NL" sz="2400" dirty="0"/>
              <a:t>naamwoorden: </a:t>
            </a:r>
            <a:endParaRPr lang="nl-NL" sz="2400" dirty="0" smtClean="0"/>
          </a:p>
          <a:p>
            <a:pPr lvl="1"/>
            <a:endParaRPr lang="nl-NL" sz="2400" i="1" dirty="0"/>
          </a:p>
          <a:p>
            <a:pPr marL="457200" lvl="1" indent="0">
              <a:buNone/>
            </a:pPr>
            <a:r>
              <a:rPr lang="nl-NL" sz="2400" i="1" dirty="0" smtClean="0"/>
              <a:t>	schoenenwinkel</a:t>
            </a:r>
          </a:p>
          <a:p>
            <a:pPr marL="457200" lvl="1" indent="0">
              <a:buNone/>
            </a:pPr>
            <a:r>
              <a:rPr lang="nl-NL" sz="2400" i="1" dirty="0" smtClean="0"/>
              <a:t>	frietkraam</a:t>
            </a:r>
          </a:p>
          <a:p>
            <a:pPr marL="457200" lvl="1" indent="0">
              <a:buNone/>
            </a:pPr>
            <a:r>
              <a:rPr lang="nl-NL" sz="2400" i="1" dirty="0" smtClean="0"/>
              <a:t>	klantenkaart</a:t>
            </a:r>
            <a:endParaRPr lang="nl-NL" sz="2400" i="1" dirty="0"/>
          </a:p>
          <a:p>
            <a:endParaRPr lang="nl-NL" sz="2400"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4343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Je doet dit </a:t>
            </a:r>
            <a:r>
              <a:rPr lang="nl-NL" sz="2400" dirty="0" smtClean="0"/>
              <a:t>bij:</a:t>
            </a:r>
          </a:p>
          <a:p>
            <a:pPr lvl="1"/>
            <a:r>
              <a:rPr lang="nl-NL" sz="2400" dirty="0" smtClean="0"/>
              <a:t>Samengestelde </a:t>
            </a:r>
            <a:r>
              <a:rPr lang="nl-NL" sz="2400" dirty="0"/>
              <a:t>aardrijkskundige namen: </a:t>
            </a:r>
            <a:endParaRPr lang="nl-NL" sz="2400" dirty="0" smtClean="0"/>
          </a:p>
          <a:p>
            <a:pPr lvl="1"/>
            <a:endParaRPr lang="nl-NL" sz="2400" i="1" dirty="0"/>
          </a:p>
          <a:p>
            <a:pPr marL="457200" lvl="1" indent="0">
              <a:buNone/>
            </a:pPr>
            <a:r>
              <a:rPr lang="nl-NL" sz="2400" i="1" dirty="0" smtClean="0"/>
              <a:t>	West-Duitsland</a:t>
            </a:r>
          </a:p>
          <a:p>
            <a:pPr marL="457200" lvl="1" indent="0">
              <a:buNone/>
            </a:pPr>
            <a:r>
              <a:rPr lang="nl-NL" sz="2400" i="1" dirty="0" smtClean="0"/>
              <a:t>	Zuid-Amerika</a:t>
            </a:r>
          </a:p>
          <a:p>
            <a:pPr marL="457200" lvl="1" indent="0">
              <a:buNone/>
            </a:pPr>
            <a:r>
              <a:rPr lang="en-US" sz="2400" i="1" dirty="0"/>
              <a:t>	</a:t>
            </a:r>
            <a:r>
              <a:rPr lang="en-US" sz="2400" i="1" dirty="0" err="1" smtClean="0"/>
              <a:t>Noord</a:t>
            </a:r>
            <a:r>
              <a:rPr lang="en-US" sz="2400" i="1" dirty="0" smtClean="0"/>
              <a:t>-Holland</a:t>
            </a:r>
            <a:endParaRPr lang="nl-NL" sz="2400" i="1" dirty="0"/>
          </a:p>
          <a:p>
            <a:endParaRPr lang="nl-NL" sz="2400"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3672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Je doet dit </a:t>
            </a:r>
            <a:r>
              <a:rPr lang="nl-NL" sz="2400" dirty="0" smtClean="0"/>
              <a:t>bij:</a:t>
            </a:r>
          </a:p>
          <a:p>
            <a:pPr lvl="1"/>
            <a:r>
              <a:rPr lang="nl-NL" sz="2400" dirty="0" smtClean="0"/>
              <a:t>Getallen </a:t>
            </a:r>
            <a:r>
              <a:rPr lang="nl-NL" sz="2400" dirty="0"/>
              <a:t>tot en met </a:t>
            </a:r>
            <a:r>
              <a:rPr lang="nl-NL" sz="2400" dirty="0" smtClean="0"/>
              <a:t>duizend: </a:t>
            </a:r>
          </a:p>
          <a:p>
            <a:pPr lvl="1"/>
            <a:endParaRPr lang="nl-NL" sz="2400" i="1" dirty="0" smtClean="0"/>
          </a:p>
          <a:p>
            <a:pPr marL="457200" lvl="1" indent="0">
              <a:buNone/>
            </a:pPr>
            <a:r>
              <a:rPr lang="nl-NL" sz="2400" i="1" dirty="0" smtClean="0"/>
              <a:t>	vierentwintig</a:t>
            </a:r>
          </a:p>
          <a:p>
            <a:pPr marL="457200" lvl="1" indent="0">
              <a:buNone/>
            </a:pPr>
            <a:r>
              <a:rPr lang="nl-NL" sz="2400" i="1" dirty="0" smtClean="0"/>
              <a:t>	achthonderd</a:t>
            </a:r>
          </a:p>
          <a:p>
            <a:pPr marL="457200" lvl="1" indent="0">
              <a:buNone/>
            </a:pPr>
            <a:r>
              <a:rPr lang="nl-NL" sz="2400" i="1" dirty="0"/>
              <a:t>	</a:t>
            </a:r>
            <a:r>
              <a:rPr lang="nl-NL" sz="2400" i="1" dirty="0" smtClean="0"/>
              <a:t>vijfduizend</a:t>
            </a:r>
            <a:endParaRPr lang="nl-NL" sz="2400" i="1" dirty="0"/>
          </a:p>
          <a:p>
            <a:endParaRPr lang="nl-NL" sz="2400" dirty="0"/>
          </a:p>
          <a:p>
            <a:pPr marL="0" indent="0">
              <a:buNone/>
            </a:pPr>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2986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Je doet dit </a:t>
            </a:r>
            <a:r>
              <a:rPr lang="nl-NL" sz="2400" dirty="0" smtClean="0"/>
              <a:t>bij:</a:t>
            </a:r>
          </a:p>
          <a:p>
            <a:pPr lvl="1"/>
            <a:r>
              <a:rPr lang="nl-NL" sz="2400" dirty="0" smtClean="0"/>
              <a:t>Voorzetsels </a:t>
            </a:r>
            <a:r>
              <a:rPr lang="nl-NL" sz="2400" dirty="0"/>
              <a:t>met woorden als </a:t>
            </a:r>
            <a:r>
              <a:rPr lang="nl-NL" sz="2400" i="1" dirty="0"/>
              <a:t>er-, daar-, hier- en waar-</a:t>
            </a:r>
            <a:r>
              <a:rPr lang="nl-NL" sz="2400" dirty="0"/>
              <a:t>: </a:t>
            </a:r>
            <a:endParaRPr lang="nl-NL" sz="2400" dirty="0" smtClean="0"/>
          </a:p>
          <a:p>
            <a:pPr lvl="1"/>
            <a:endParaRPr lang="nl-NL" sz="2400" i="1" dirty="0"/>
          </a:p>
          <a:p>
            <a:pPr marL="457200" lvl="1" indent="0">
              <a:buNone/>
            </a:pPr>
            <a:r>
              <a:rPr lang="nl-NL" sz="2400" i="1" dirty="0" smtClean="0"/>
              <a:t>	erover</a:t>
            </a:r>
          </a:p>
          <a:p>
            <a:pPr marL="457200" lvl="1" indent="0">
              <a:buNone/>
            </a:pPr>
            <a:r>
              <a:rPr lang="nl-NL" sz="2400" i="1" dirty="0" smtClean="0"/>
              <a:t>	hiermee</a:t>
            </a:r>
          </a:p>
          <a:p>
            <a:pPr marL="457200" lvl="1" indent="0">
              <a:buNone/>
            </a:pPr>
            <a:r>
              <a:rPr lang="nl-NL" sz="2400" i="1" dirty="0" smtClean="0"/>
              <a:t>	waarbij</a:t>
            </a:r>
            <a:endParaRPr lang="nl-NL" sz="2400" i="1"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006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476672"/>
            <a:ext cx="8229600" cy="1143000"/>
          </a:xfrm>
        </p:spPr>
        <p:txBody>
          <a:bodyPr>
            <a:normAutofit/>
          </a:bodyPr>
          <a:lstStyle/>
          <a:p>
            <a:r>
              <a:rPr lang="nl-NL" sz="3000" b="1" dirty="0" smtClean="0"/>
              <a:t>De regels</a:t>
            </a:r>
            <a:endParaRPr lang="nl-NL" sz="3000" b="1" dirty="0"/>
          </a:p>
        </p:txBody>
      </p:sp>
      <p:sp>
        <p:nvSpPr>
          <p:cNvPr id="3" name="Tijdelijke aanduiding voor inhoud 2"/>
          <p:cNvSpPr>
            <a:spLocks noGrp="1"/>
          </p:cNvSpPr>
          <p:nvPr>
            <p:ph idx="1"/>
          </p:nvPr>
        </p:nvSpPr>
        <p:spPr/>
        <p:txBody>
          <a:bodyPr>
            <a:normAutofit/>
          </a:bodyPr>
          <a:lstStyle/>
          <a:p>
            <a:pPr marL="0" indent="0">
              <a:buNone/>
            </a:pPr>
            <a:r>
              <a:rPr lang="nl-NL" sz="2400" dirty="0"/>
              <a:t>Je doet dit bij</a:t>
            </a:r>
            <a:r>
              <a:rPr lang="nl-NL" sz="2400" dirty="0" smtClean="0"/>
              <a:t>:</a:t>
            </a:r>
          </a:p>
          <a:p>
            <a:pPr lvl="1"/>
            <a:r>
              <a:rPr lang="nl-NL" sz="2400" dirty="0"/>
              <a:t>Twee voorzetsels die achter elkaar staan: </a:t>
            </a:r>
            <a:endParaRPr lang="nl-NL" sz="2400" dirty="0" smtClean="0"/>
          </a:p>
          <a:p>
            <a:pPr lvl="1"/>
            <a:endParaRPr lang="nl-NL" sz="2400" i="1" dirty="0"/>
          </a:p>
          <a:p>
            <a:pPr marL="457200" lvl="1" indent="0">
              <a:buNone/>
            </a:pPr>
            <a:r>
              <a:rPr lang="nl-NL" sz="2400" i="1" dirty="0" smtClean="0"/>
              <a:t>	onderdoor</a:t>
            </a:r>
          </a:p>
          <a:p>
            <a:pPr marL="457200" lvl="1" indent="0">
              <a:buNone/>
            </a:pPr>
            <a:r>
              <a:rPr lang="nl-NL" sz="2400" i="1" dirty="0" smtClean="0"/>
              <a:t>	achterlangs</a:t>
            </a:r>
          </a:p>
          <a:p>
            <a:pPr marL="457200" lvl="1" indent="0">
              <a:buNone/>
            </a:pPr>
            <a:r>
              <a:rPr lang="nl-NL" sz="2400" i="1" dirty="0" smtClean="0"/>
              <a:t>	vooruit</a:t>
            </a:r>
            <a:endParaRPr lang="nl-NL" sz="2400" dirty="0"/>
          </a:p>
          <a:p>
            <a:pPr lvl="1"/>
            <a:endParaRPr lang="nl-NL" sz="2000" dirty="0"/>
          </a:p>
          <a:p>
            <a:endParaRPr lang="nl-NL" sz="2400" dirty="0"/>
          </a:p>
        </p:txBody>
      </p:sp>
      <p:pic>
        <p:nvPicPr>
          <p:cNvPr id="4" name="Picture 7" descr="Topbanner-methodeportal-N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4000"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7080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NieuwNederlandsPowerPoint">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NieuwNederlandsPowerPoint</Template>
  <TotalTime>229</TotalTime>
  <Words>284</Words>
  <Application>Microsoft Office PowerPoint</Application>
  <PresentationFormat>On-screen Show (4:3)</PresentationFormat>
  <Paragraphs>65</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NieuwNederlandsPowerPoint</vt:lpstr>
      <vt:lpstr>Hoofdstuk 2  Taalverzorging</vt:lpstr>
      <vt:lpstr>Inhoud </vt:lpstr>
      <vt:lpstr>Lastige gevallen…</vt:lpstr>
      <vt:lpstr>De regels</vt:lpstr>
      <vt:lpstr>De regels</vt:lpstr>
      <vt:lpstr>De regels</vt:lpstr>
      <vt:lpstr>De regels</vt:lpstr>
      <vt:lpstr>De regels</vt:lpstr>
      <vt:lpstr>De regels</vt:lpstr>
      <vt:lpstr>Welke woorden horen aan elkaar?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Hoofdstuk 1  Taalverzorging</dc:title>
  <dc:creator>Anouk de Kleijn</dc:creator>
  <cp:lastModifiedBy>corei3</cp:lastModifiedBy>
  <cp:revision>19</cp:revision>
  <dcterms:created xsi:type="dcterms:W3CDTF">2014-10-13T09:44:22Z</dcterms:created>
  <dcterms:modified xsi:type="dcterms:W3CDTF">2019-01-14T23:42:10Z</dcterms:modified>
</cp:coreProperties>
</file>