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267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0540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37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5417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2008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798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274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9487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5367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4147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967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2401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6987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2856"/>
            <a:ext cx="7772400" cy="1470025"/>
          </a:xfrm>
        </p:spPr>
        <p:txBody>
          <a:bodyPr>
            <a:normAutofit/>
          </a:bodyPr>
          <a:lstStyle/>
          <a:p>
            <a:r>
              <a:rPr lang="nl-NL" sz="3600" dirty="0" smtClean="0"/>
              <a:t>Hoofdstuk 2 </a:t>
            </a:r>
            <a:br>
              <a:rPr lang="nl-NL" sz="3600" dirty="0" smtClean="0"/>
            </a:br>
            <a:r>
              <a:rPr lang="nl-NL" sz="4000" dirty="0" smtClean="0"/>
              <a:t>Taalverzorging</a:t>
            </a:r>
            <a:endParaRPr lang="nl-NL" sz="36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7416824" cy="1752600"/>
          </a:xfrm>
        </p:spPr>
        <p:txBody>
          <a:bodyPr>
            <a:normAutofit/>
          </a:bodyPr>
          <a:lstStyle/>
          <a:p>
            <a:r>
              <a:rPr lang="nl-NL" sz="2800" dirty="0" smtClean="0"/>
              <a:t>Formuleren: woordvolgorde in samengestelde zinnen </a:t>
            </a:r>
            <a:r>
              <a:rPr lang="nl-NL" sz="2800" smtClean="0"/>
              <a:t>en uitdrukkingen</a:t>
            </a:r>
            <a:endParaRPr lang="nl-NL" sz="28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5"/>
          <p:cNvSpPr txBox="1">
            <a:spLocks noChangeArrowheads="1"/>
          </p:cNvSpPr>
          <p:nvPr/>
        </p:nvSpPr>
        <p:spPr bwMode="auto">
          <a:xfrm>
            <a:off x="755650" y="6550025"/>
            <a:ext cx="8064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nl-NL" sz="1200" dirty="0">
                <a:solidFill>
                  <a:srgbClr val="A6A6A6"/>
                </a:solidFill>
              </a:rPr>
              <a:t>© </a:t>
            </a:r>
            <a:r>
              <a:rPr lang="en-US" altLang="nl-NL" sz="1200" dirty="0" err="1">
                <a:solidFill>
                  <a:srgbClr val="A6A6A6"/>
                </a:solidFill>
              </a:rPr>
              <a:t>Noordhoff</a:t>
            </a:r>
            <a:r>
              <a:rPr lang="en-US" altLang="nl-NL" sz="1200" dirty="0">
                <a:solidFill>
                  <a:srgbClr val="A6A6A6"/>
                </a:solidFill>
              </a:rPr>
              <a:t> </a:t>
            </a:r>
            <a:r>
              <a:rPr lang="en-US" altLang="nl-NL" sz="1200" dirty="0" err="1">
                <a:solidFill>
                  <a:srgbClr val="A6A6A6"/>
                </a:solidFill>
              </a:rPr>
              <a:t>Uitgevers</a:t>
            </a:r>
            <a:r>
              <a:rPr lang="en-US" altLang="nl-NL" sz="1200" dirty="0">
                <a:solidFill>
                  <a:srgbClr val="A6A6A6"/>
                </a:solidFill>
              </a:rPr>
              <a:t> </a:t>
            </a:r>
            <a:r>
              <a:rPr lang="en-US" altLang="nl-NL" sz="1200" dirty="0" err="1">
                <a:solidFill>
                  <a:srgbClr val="A6A6A6"/>
                </a:solidFill>
              </a:rPr>
              <a:t>bv</a:t>
            </a:r>
            <a:r>
              <a:rPr lang="en-US" altLang="nl-NL" sz="1200" dirty="0">
                <a:solidFill>
                  <a:srgbClr val="A6A6A6"/>
                </a:solidFill>
              </a:rPr>
              <a:t> 2015 					4 </a:t>
            </a:r>
            <a:r>
              <a:rPr lang="en-US" altLang="nl-NL" sz="1200" dirty="0" err="1" smtClean="0">
                <a:solidFill>
                  <a:srgbClr val="A6A6A6"/>
                </a:solidFill>
              </a:rPr>
              <a:t>gt</a:t>
            </a:r>
            <a:r>
              <a:rPr lang="en-US" altLang="nl-NL" sz="1200" dirty="0">
                <a:solidFill>
                  <a:srgbClr val="A6A6A6"/>
                </a:solidFill>
              </a:rPr>
              <a:t>	</a:t>
            </a:r>
            <a:r>
              <a:rPr lang="en-US" altLang="nl-NL" sz="1200" dirty="0" smtClean="0">
                <a:solidFill>
                  <a:srgbClr val="A6A6A6"/>
                </a:solidFill>
              </a:rPr>
              <a:t>2F</a:t>
            </a:r>
            <a:endParaRPr lang="nl-NL" altLang="nl-NL" sz="1200" dirty="0">
              <a:solidFill>
                <a:srgbClr val="A6A6A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09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Wat is een samengestelde zin?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84784"/>
            <a:ext cx="8686800" cy="5040560"/>
          </a:xfrm>
        </p:spPr>
        <p:txBody>
          <a:bodyPr>
            <a:normAutofit fontScale="92500" lnSpcReduction="20000"/>
          </a:bodyPr>
          <a:lstStyle/>
          <a:p>
            <a:r>
              <a:rPr lang="nl-NL" sz="2600" dirty="0" smtClean="0"/>
              <a:t>Van twee zinnen kun je soms één zin maken:</a:t>
            </a:r>
          </a:p>
          <a:p>
            <a:endParaRPr lang="nl-NL" sz="2600" dirty="0"/>
          </a:p>
          <a:p>
            <a:pPr marL="0" indent="0">
              <a:buNone/>
            </a:pPr>
            <a:r>
              <a:rPr lang="nl-NL" sz="2600" i="1" dirty="0" smtClean="0"/>
              <a:t>Ik kom niet naar je feestje. + Ik heb dat weekend voetbalkamp.  =</a:t>
            </a:r>
          </a:p>
          <a:p>
            <a:pPr marL="0" indent="0">
              <a:buNone/>
            </a:pPr>
            <a:endParaRPr lang="nl-NL" sz="2600" i="1" dirty="0"/>
          </a:p>
          <a:p>
            <a:pPr marL="0" indent="0">
              <a:buNone/>
            </a:pPr>
            <a:r>
              <a:rPr lang="nl-NL" sz="2600" i="1" dirty="0" smtClean="0"/>
              <a:t>Ik kom niet naar je feestje, want ik heb dat weekend voetbalkamp.</a:t>
            </a:r>
          </a:p>
          <a:p>
            <a:pPr marL="0" indent="0">
              <a:buNone/>
            </a:pPr>
            <a:endParaRPr lang="nl-NL" sz="2400" dirty="0" smtClean="0"/>
          </a:p>
          <a:p>
            <a:pPr marL="0" indent="0">
              <a:buNone/>
            </a:pPr>
            <a:endParaRPr lang="nl-NL" sz="2400" dirty="0" smtClean="0"/>
          </a:p>
          <a:p>
            <a:r>
              <a:rPr lang="nl-NL" sz="2600" dirty="0" smtClean="0"/>
              <a:t>Tussen de zinnen voeg je dan een voegwoord toe:</a:t>
            </a:r>
          </a:p>
          <a:p>
            <a:endParaRPr lang="nl-NL" sz="2600" dirty="0"/>
          </a:p>
          <a:p>
            <a:pPr marL="0" indent="0">
              <a:buNone/>
            </a:pPr>
            <a:r>
              <a:rPr lang="nl-NL" sz="2600" i="1" dirty="0" smtClean="0"/>
              <a:t>Ik kom niet naar je feestje, </a:t>
            </a:r>
            <a:r>
              <a:rPr lang="nl-NL" sz="2600" b="1" i="1" dirty="0" smtClean="0"/>
              <a:t>want</a:t>
            </a:r>
            <a:r>
              <a:rPr lang="nl-NL" sz="2600" i="1" dirty="0" smtClean="0"/>
              <a:t> ik heb dat weekend voetbalkamp.</a:t>
            </a:r>
          </a:p>
          <a:p>
            <a:endParaRPr lang="nl-NL" sz="2400" dirty="0"/>
          </a:p>
          <a:p>
            <a:endParaRPr lang="nl-NL" sz="2400" dirty="0" smtClean="0"/>
          </a:p>
          <a:p>
            <a:r>
              <a:rPr lang="nl-NL" sz="2600" dirty="0" smtClean="0"/>
              <a:t>De zin die ontstaat, noem je een samengestelde zin.</a:t>
            </a:r>
            <a:endParaRPr lang="nl-NL" sz="26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3301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7504" y="476672"/>
            <a:ext cx="9036496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Onderwerp en persoonsvorm in samengestelde zinnen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sz="2400" dirty="0" smtClean="0"/>
              <a:t>Bij de voegwoorden </a:t>
            </a:r>
            <a:r>
              <a:rPr lang="nl-NL" sz="2400" b="1" dirty="0" smtClean="0"/>
              <a:t>en</a:t>
            </a:r>
            <a:r>
              <a:rPr lang="nl-NL" sz="2400" dirty="0" smtClean="0"/>
              <a:t>, </a:t>
            </a:r>
            <a:r>
              <a:rPr lang="nl-NL" sz="2400" b="1" dirty="0" smtClean="0"/>
              <a:t>maar</a:t>
            </a:r>
            <a:r>
              <a:rPr lang="nl-NL" sz="2400" dirty="0" smtClean="0"/>
              <a:t>, </a:t>
            </a:r>
            <a:r>
              <a:rPr lang="nl-NL" sz="2400" b="1" dirty="0" smtClean="0"/>
              <a:t>want</a:t>
            </a:r>
            <a:r>
              <a:rPr lang="nl-NL" sz="2400" dirty="0" smtClean="0"/>
              <a:t> moeten de pv en ow naast elkaar staan:</a:t>
            </a:r>
          </a:p>
          <a:p>
            <a:pPr lvl="1"/>
            <a:r>
              <a:rPr lang="nl-NL" sz="2400" dirty="0"/>
              <a:t>Je mag wel meespelen, maar dan </a:t>
            </a:r>
            <a:r>
              <a:rPr lang="nl-NL" sz="2400" u="sng" dirty="0"/>
              <a:t>wil ik</a:t>
            </a:r>
            <a:r>
              <a:rPr lang="nl-NL" sz="2400" dirty="0"/>
              <a:t> wel bij jou in het team.</a:t>
            </a:r>
          </a:p>
          <a:p>
            <a:pPr lvl="1"/>
            <a:r>
              <a:rPr lang="nl-NL" sz="2400" dirty="0" smtClean="0"/>
              <a:t>Jos kan niet mee skiën, want </a:t>
            </a:r>
            <a:r>
              <a:rPr lang="nl-NL" sz="2400" u="sng" dirty="0" smtClean="0"/>
              <a:t>hij heeft </a:t>
            </a:r>
            <a:r>
              <a:rPr lang="nl-NL" sz="2400" dirty="0" smtClean="0"/>
              <a:t>zijn been gebroken.</a:t>
            </a:r>
          </a:p>
          <a:p>
            <a:pPr marL="0" indent="0">
              <a:buNone/>
            </a:pPr>
            <a:endParaRPr lang="nl-NL" sz="2400" dirty="0" smtClean="0"/>
          </a:p>
          <a:p>
            <a:pPr marL="0" indent="0">
              <a:buNone/>
            </a:pPr>
            <a:endParaRPr lang="nl-NL" sz="2400" dirty="0"/>
          </a:p>
          <a:p>
            <a:r>
              <a:rPr lang="nl-NL" sz="2400" dirty="0" smtClean="0"/>
              <a:t>Bij voegwoorden zoals </a:t>
            </a:r>
            <a:r>
              <a:rPr lang="nl-NL" sz="2400" b="1" dirty="0" smtClean="0"/>
              <a:t>omdat</a:t>
            </a:r>
            <a:r>
              <a:rPr lang="nl-NL" sz="2400" dirty="0" smtClean="0"/>
              <a:t>, </a:t>
            </a:r>
            <a:r>
              <a:rPr lang="nl-NL" sz="2400" b="1" dirty="0" smtClean="0"/>
              <a:t>als</a:t>
            </a:r>
            <a:r>
              <a:rPr lang="nl-NL" sz="2400" dirty="0"/>
              <a:t> </a:t>
            </a:r>
            <a:r>
              <a:rPr lang="nl-NL" sz="2400" dirty="0" smtClean="0"/>
              <a:t>en </a:t>
            </a:r>
            <a:r>
              <a:rPr lang="nl-NL" sz="2400" b="1" dirty="0" smtClean="0"/>
              <a:t>terwijl </a:t>
            </a:r>
            <a:r>
              <a:rPr lang="nl-NL" sz="2400" dirty="0" smtClean="0"/>
              <a:t>hoeven de pv en ow niet naast elkaar te staan:</a:t>
            </a:r>
          </a:p>
          <a:p>
            <a:pPr lvl="1"/>
            <a:r>
              <a:rPr lang="nl-NL" sz="2400" dirty="0" smtClean="0"/>
              <a:t>Jos kan niet mee skiën, omdat </a:t>
            </a:r>
            <a:r>
              <a:rPr lang="nl-NL" sz="2400" u="sng" dirty="0" smtClean="0"/>
              <a:t>hij</a:t>
            </a:r>
            <a:r>
              <a:rPr lang="nl-NL" sz="2400" dirty="0" smtClean="0"/>
              <a:t> zijn been gebroken </a:t>
            </a:r>
            <a:r>
              <a:rPr lang="nl-NL" sz="2400" u="sng" dirty="0" smtClean="0"/>
              <a:t>heeft</a:t>
            </a:r>
            <a:r>
              <a:rPr lang="nl-NL" sz="2400" dirty="0" smtClean="0"/>
              <a:t>.</a:t>
            </a:r>
          </a:p>
          <a:p>
            <a:pPr lvl="1"/>
            <a:r>
              <a:rPr lang="nl-NL" sz="2400" dirty="0" smtClean="0"/>
              <a:t>Mijn vader staat te koken, terwijl </a:t>
            </a:r>
            <a:r>
              <a:rPr lang="nl-NL" sz="2400" u="sng" dirty="0" smtClean="0"/>
              <a:t>mijn zusje</a:t>
            </a:r>
            <a:r>
              <a:rPr lang="nl-NL" sz="2400" dirty="0" smtClean="0"/>
              <a:t> de tafel </a:t>
            </a:r>
            <a:r>
              <a:rPr lang="nl-NL" sz="2400" u="sng" dirty="0" smtClean="0"/>
              <a:t>dekt</a:t>
            </a:r>
            <a:r>
              <a:rPr lang="nl-NL" sz="2400" dirty="0" smtClean="0"/>
              <a:t>.</a:t>
            </a:r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4108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Oefenen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sz="2400" dirty="0" smtClean="0"/>
              <a:t>Kies het juiste voegwoord door naar de volgorde van de pv en ow te kijken.</a:t>
            </a:r>
          </a:p>
          <a:p>
            <a:endParaRPr lang="nl-NL" sz="2600" dirty="0" smtClean="0"/>
          </a:p>
          <a:p>
            <a:pPr marL="457200" indent="-457200">
              <a:buFont typeface="+mj-lt"/>
              <a:buAutoNum type="arabicPeriod"/>
            </a:pPr>
            <a:r>
              <a:rPr lang="nl-NL" sz="2600" dirty="0" smtClean="0"/>
              <a:t>Zaterdag ga ik winkelen </a:t>
            </a:r>
            <a:r>
              <a:rPr lang="nl-NL" sz="2600" i="1" dirty="0" smtClean="0"/>
              <a:t>want/omdat </a:t>
            </a:r>
            <a:r>
              <a:rPr lang="nl-NL" sz="2600" dirty="0" smtClean="0"/>
              <a:t>ik heb een nieuwe jas nodig.</a:t>
            </a:r>
          </a:p>
          <a:p>
            <a:pPr marL="457200" indent="-457200">
              <a:buFont typeface="+mj-lt"/>
              <a:buAutoNum type="arabicPeriod"/>
            </a:pPr>
            <a:endParaRPr lang="nl-NL" sz="2600" dirty="0" smtClean="0"/>
          </a:p>
          <a:p>
            <a:pPr marL="457200" indent="-457200">
              <a:buFont typeface="+mj-lt"/>
              <a:buAutoNum type="arabicPeriod"/>
            </a:pPr>
            <a:r>
              <a:rPr lang="nl-NL" sz="2600" dirty="0" smtClean="0"/>
              <a:t>Zaterdag ga ik winkelen </a:t>
            </a:r>
            <a:r>
              <a:rPr lang="nl-NL" sz="2600" i="1" dirty="0" smtClean="0"/>
              <a:t>want/omdat</a:t>
            </a:r>
            <a:r>
              <a:rPr lang="nl-NL" sz="2600" dirty="0" smtClean="0"/>
              <a:t> ik een nieuwe jas nodig heb.</a:t>
            </a:r>
          </a:p>
          <a:p>
            <a:pPr marL="457200" indent="-457200">
              <a:buFont typeface="+mj-lt"/>
              <a:buAutoNum type="arabicPeriod"/>
            </a:pPr>
            <a:endParaRPr lang="nl-NL" sz="2600" dirty="0" smtClean="0"/>
          </a:p>
          <a:p>
            <a:pPr marL="457200" indent="-457200">
              <a:buFont typeface="+mj-lt"/>
              <a:buAutoNum type="arabicPeriod"/>
            </a:pPr>
            <a:r>
              <a:rPr lang="nl-NL" sz="2600" dirty="0" smtClean="0"/>
              <a:t>Ik geef je dit cadeautje </a:t>
            </a:r>
            <a:r>
              <a:rPr lang="nl-NL" sz="2600" i="1" dirty="0" smtClean="0"/>
              <a:t>want/omdat</a:t>
            </a:r>
            <a:r>
              <a:rPr lang="nl-NL" sz="2600" dirty="0" smtClean="0"/>
              <a:t> je de liefste van de wereld bent.</a:t>
            </a:r>
          </a:p>
          <a:p>
            <a:pPr marL="457200" indent="-457200">
              <a:buFont typeface="+mj-lt"/>
              <a:buAutoNum type="arabicPeriod"/>
            </a:pPr>
            <a:endParaRPr lang="nl-NL" sz="2600" dirty="0" smtClean="0"/>
          </a:p>
          <a:p>
            <a:pPr marL="457200" indent="-457200">
              <a:buFont typeface="+mj-lt"/>
              <a:buAutoNum type="arabicPeriod"/>
            </a:pPr>
            <a:r>
              <a:rPr lang="nl-NL" sz="2600" dirty="0" smtClean="0"/>
              <a:t>Ik ga zo slapen </a:t>
            </a:r>
            <a:r>
              <a:rPr lang="nl-NL" sz="2600" i="1" dirty="0" smtClean="0"/>
              <a:t>want/omdat</a:t>
            </a:r>
            <a:r>
              <a:rPr lang="nl-NL" sz="2600" dirty="0" smtClean="0"/>
              <a:t> het is al laat.</a:t>
            </a:r>
            <a:endParaRPr lang="nl-NL" sz="26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al 4"/>
          <p:cNvSpPr/>
          <p:nvPr/>
        </p:nvSpPr>
        <p:spPr>
          <a:xfrm>
            <a:off x="3851920" y="2564904"/>
            <a:ext cx="864096" cy="432048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2771800" y="5589240"/>
            <a:ext cx="864096" cy="432048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4644008" y="3573016"/>
            <a:ext cx="955162" cy="432048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4572000" y="4581128"/>
            <a:ext cx="936104" cy="432048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6457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Oefenen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sz="2600" dirty="0" smtClean="0"/>
              <a:t>Vul op de lege plekken een voegwoord in. Kies uit: </a:t>
            </a:r>
            <a:r>
              <a:rPr lang="nl-NL" sz="2600" i="1" dirty="0" smtClean="0"/>
              <a:t>en</a:t>
            </a:r>
            <a:r>
              <a:rPr lang="nl-NL" sz="2600" dirty="0" smtClean="0"/>
              <a:t>, </a:t>
            </a:r>
            <a:r>
              <a:rPr lang="nl-NL" sz="2600" i="1" dirty="0" smtClean="0"/>
              <a:t>maar</a:t>
            </a:r>
            <a:r>
              <a:rPr lang="nl-NL" sz="2600" dirty="0" smtClean="0"/>
              <a:t>, </a:t>
            </a:r>
            <a:r>
              <a:rPr lang="nl-NL" sz="2600" i="1" dirty="0" smtClean="0"/>
              <a:t>als</a:t>
            </a:r>
            <a:r>
              <a:rPr lang="nl-NL" sz="2600" dirty="0" smtClean="0"/>
              <a:t> en </a:t>
            </a:r>
            <a:r>
              <a:rPr lang="nl-NL" sz="2600" i="1" dirty="0" smtClean="0"/>
              <a:t>terwijl</a:t>
            </a:r>
            <a:r>
              <a:rPr lang="nl-NL" sz="2600" dirty="0" smtClean="0"/>
              <a:t>. Je mag elk voegwoord maar één keer gebruiken. </a:t>
            </a:r>
          </a:p>
          <a:p>
            <a:pPr marL="0" indent="0">
              <a:buNone/>
            </a:pPr>
            <a:endParaRPr lang="nl-NL" sz="2600" dirty="0" smtClean="0"/>
          </a:p>
          <a:p>
            <a:pPr marL="457200" indent="-457200">
              <a:buFont typeface="+mj-lt"/>
              <a:buAutoNum type="arabicPeriod"/>
            </a:pPr>
            <a:r>
              <a:rPr lang="nl-NL" sz="2600" dirty="0" smtClean="0"/>
              <a:t>_____ jij de afwas doet, dan zal ik stofzuigen. </a:t>
            </a:r>
          </a:p>
          <a:p>
            <a:pPr marL="457200" indent="-457200">
              <a:buFont typeface="+mj-lt"/>
              <a:buAutoNum type="arabicPeriod"/>
            </a:pPr>
            <a:endParaRPr lang="nl-NL" sz="2600" dirty="0"/>
          </a:p>
          <a:p>
            <a:pPr marL="457200" indent="-457200">
              <a:buFont typeface="+mj-lt"/>
              <a:buAutoNum type="arabicPeriod"/>
            </a:pPr>
            <a:r>
              <a:rPr lang="nl-NL" sz="2600" dirty="0" smtClean="0"/>
              <a:t>Ik ben dol op pannenkoeken, _______ pizza vind ik lekkerder.</a:t>
            </a:r>
          </a:p>
          <a:p>
            <a:pPr marL="457200" indent="-457200">
              <a:buFont typeface="+mj-lt"/>
              <a:buAutoNum type="arabicPeriod"/>
            </a:pPr>
            <a:endParaRPr lang="nl-NL" sz="2600" dirty="0"/>
          </a:p>
          <a:p>
            <a:pPr marL="457200" indent="-457200">
              <a:buFont typeface="+mj-lt"/>
              <a:buAutoNum type="arabicPeriod"/>
            </a:pPr>
            <a:r>
              <a:rPr lang="nl-NL" sz="2600" dirty="0" smtClean="0"/>
              <a:t>Zaterdag is mijn neefje jarig _____ zondag zijn mijn opa en oma vijftig jaar getrouwd.</a:t>
            </a:r>
          </a:p>
          <a:p>
            <a:pPr marL="457200" indent="-457200">
              <a:buFont typeface="+mj-lt"/>
              <a:buAutoNum type="arabicPeriod"/>
            </a:pPr>
            <a:endParaRPr lang="nl-NL" sz="2600" dirty="0"/>
          </a:p>
          <a:p>
            <a:pPr marL="457200" indent="-457200">
              <a:buFont typeface="+mj-lt"/>
              <a:buAutoNum type="arabicPeriod"/>
            </a:pPr>
            <a:r>
              <a:rPr lang="nl-NL" sz="2600" dirty="0" smtClean="0"/>
              <a:t>Sanne was aan het kletsen, ________ meneer de Vries een som uitlegde.</a:t>
            </a:r>
            <a:endParaRPr lang="nl-NL" sz="26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4572000" y="400506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>
                <a:solidFill>
                  <a:srgbClr val="00B050"/>
                </a:solidFill>
              </a:rPr>
              <a:t>en</a:t>
            </a:r>
            <a:endParaRPr lang="nl-NL" sz="2400" b="1" dirty="0">
              <a:solidFill>
                <a:srgbClr val="00B050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4716016" y="3284984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>
                <a:solidFill>
                  <a:srgbClr val="00B050"/>
                </a:solidFill>
              </a:rPr>
              <a:t>maar</a:t>
            </a:r>
            <a:endParaRPr lang="nl-NL" sz="2400" b="1" dirty="0">
              <a:solidFill>
                <a:srgbClr val="00B05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1115616" y="2564904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>
                <a:solidFill>
                  <a:srgbClr val="00B050"/>
                </a:solidFill>
              </a:rPr>
              <a:t>Als</a:t>
            </a:r>
            <a:endParaRPr lang="nl-NL" sz="2400" b="1" dirty="0">
              <a:solidFill>
                <a:srgbClr val="00B050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4427984" y="5013176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>
                <a:solidFill>
                  <a:srgbClr val="00B050"/>
                </a:solidFill>
              </a:rPr>
              <a:t>terwijl</a:t>
            </a:r>
            <a:endParaRPr lang="nl-NL" sz="2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030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Uitdrukkingen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</p:spPr>
        <p:txBody>
          <a:bodyPr>
            <a:normAutofit lnSpcReduction="10000"/>
          </a:bodyPr>
          <a:lstStyle/>
          <a:p>
            <a:r>
              <a:rPr lang="nl-NL" sz="2400" dirty="0" smtClean="0"/>
              <a:t>In uitdrukkingen ligt de woordvolgorde vaak vast.</a:t>
            </a:r>
          </a:p>
          <a:p>
            <a:endParaRPr lang="nl-NL" sz="2400" dirty="0" smtClean="0"/>
          </a:p>
          <a:p>
            <a:pPr lvl="1"/>
            <a:r>
              <a:rPr lang="nl-NL" sz="2400" dirty="0" smtClean="0"/>
              <a:t>Daan huilde </a:t>
            </a:r>
            <a:r>
              <a:rPr lang="nl-NL" sz="2400" i="1" dirty="0" smtClean="0"/>
              <a:t>tranen met tuiten </a:t>
            </a:r>
            <a:r>
              <a:rPr lang="nl-NL" sz="2400" dirty="0" smtClean="0"/>
              <a:t>toen hij weer een onvoldoende kreeg.</a:t>
            </a:r>
          </a:p>
          <a:p>
            <a:pPr lvl="1"/>
            <a:endParaRPr lang="nl-NL" sz="2400" dirty="0" smtClean="0"/>
          </a:p>
          <a:p>
            <a:pPr lvl="1"/>
            <a:r>
              <a:rPr lang="nl-NL" sz="2400" dirty="0" smtClean="0"/>
              <a:t>Sophie is </a:t>
            </a:r>
            <a:r>
              <a:rPr lang="nl-NL" sz="2400" i="1" dirty="0" smtClean="0"/>
              <a:t>met vlag en wimpel </a:t>
            </a:r>
            <a:r>
              <a:rPr lang="nl-NL" sz="2400" dirty="0" smtClean="0"/>
              <a:t>voor haar examen geslaagd.</a:t>
            </a:r>
          </a:p>
          <a:p>
            <a:pPr lvl="1"/>
            <a:endParaRPr lang="nl-NL" sz="2400" dirty="0" smtClean="0"/>
          </a:p>
          <a:p>
            <a:pPr lvl="1"/>
            <a:r>
              <a:rPr lang="nl-NL" sz="2400" dirty="0" smtClean="0"/>
              <a:t>Het is een enorme klus, maar </a:t>
            </a:r>
            <a:r>
              <a:rPr lang="nl-NL" sz="2400" i="1" dirty="0" smtClean="0"/>
              <a:t>vele handen maken licht werk</a:t>
            </a:r>
            <a:r>
              <a:rPr lang="nl-NL" sz="2400" dirty="0" smtClean="0"/>
              <a:t>.</a:t>
            </a:r>
            <a:endParaRPr lang="nl-NL" sz="2400" dirty="0"/>
          </a:p>
          <a:p>
            <a:endParaRPr lang="nl-NL" sz="2400" dirty="0" smtClean="0"/>
          </a:p>
          <a:p>
            <a:endParaRPr lang="nl-NL" sz="2400" dirty="0" smtClean="0"/>
          </a:p>
          <a:p>
            <a:r>
              <a:rPr lang="nl-NL" sz="2400" dirty="0" smtClean="0"/>
              <a:t>Kijk bij twijfel over de woordvolgorde in een woordenboek.</a:t>
            </a:r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5585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Wat heb je nu geleerd</a:t>
            </a:r>
            <a:r>
              <a:rPr lang="en-US" sz="3000" b="1" dirty="0" smtClean="0"/>
              <a:t>?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Je </a:t>
            </a:r>
            <a:r>
              <a:rPr lang="en-US" sz="2400" dirty="0" err="1" smtClean="0"/>
              <a:t>weet</a:t>
            </a:r>
            <a:r>
              <a:rPr lang="en-US" sz="2400" dirty="0" smtClean="0"/>
              <a:t> </a:t>
            </a:r>
            <a:r>
              <a:rPr lang="en-US" sz="2400" dirty="0" err="1" smtClean="0"/>
              <a:t>wat</a:t>
            </a:r>
            <a:r>
              <a:rPr lang="en-US" sz="2400" dirty="0" smtClean="0"/>
              <a:t> </a:t>
            </a:r>
            <a:r>
              <a:rPr lang="en-US" sz="2400" dirty="0" err="1" smtClean="0"/>
              <a:t>een</a:t>
            </a:r>
            <a:r>
              <a:rPr lang="en-US" sz="2400" dirty="0" smtClean="0"/>
              <a:t> </a:t>
            </a:r>
            <a:r>
              <a:rPr lang="en-US" sz="2400" dirty="0" err="1" smtClean="0"/>
              <a:t>samengestelde</a:t>
            </a:r>
            <a:r>
              <a:rPr lang="en-US" sz="2400" dirty="0" smtClean="0"/>
              <a:t> </a:t>
            </a:r>
            <a:r>
              <a:rPr lang="en-US" sz="2400" dirty="0" err="1" smtClean="0"/>
              <a:t>zin</a:t>
            </a:r>
            <a:r>
              <a:rPr lang="en-US" sz="2400" dirty="0" smtClean="0"/>
              <a:t> is.</a:t>
            </a:r>
          </a:p>
          <a:p>
            <a:endParaRPr lang="en-US" sz="2400" dirty="0"/>
          </a:p>
          <a:p>
            <a:r>
              <a:rPr lang="en-US" sz="2400" dirty="0" smtClean="0"/>
              <a:t>Je </a:t>
            </a:r>
            <a:r>
              <a:rPr lang="en-US" sz="2400" dirty="0" err="1" smtClean="0"/>
              <a:t>weet</a:t>
            </a:r>
            <a:r>
              <a:rPr lang="en-US" sz="2400" dirty="0" smtClean="0"/>
              <a:t> in </a:t>
            </a:r>
            <a:r>
              <a:rPr lang="en-US" sz="2400" dirty="0" err="1" smtClean="0"/>
              <a:t>welke</a:t>
            </a:r>
            <a:r>
              <a:rPr lang="en-US" sz="2400" dirty="0" smtClean="0"/>
              <a:t> </a:t>
            </a:r>
            <a:r>
              <a:rPr lang="en-US" sz="2400" dirty="0" err="1" smtClean="0"/>
              <a:t>volgorde</a:t>
            </a:r>
            <a:r>
              <a:rPr lang="en-US" sz="2400" dirty="0" smtClean="0"/>
              <a:t> </a:t>
            </a:r>
            <a:r>
              <a:rPr lang="en-US" sz="2400" dirty="0" err="1" smtClean="0"/>
              <a:t>pv</a:t>
            </a:r>
            <a:r>
              <a:rPr lang="en-US" sz="2400" dirty="0" smtClean="0"/>
              <a:t> </a:t>
            </a: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ow</a:t>
            </a:r>
            <a:r>
              <a:rPr lang="en-US" sz="2400" dirty="0" smtClean="0"/>
              <a:t> </a:t>
            </a:r>
            <a:r>
              <a:rPr lang="en-US" sz="2400" dirty="0" err="1" smtClean="0"/>
              <a:t>moeten</a:t>
            </a:r>
            <a:r>
              <a:rPr lang="en-US" sz="2400" dirty="0" smtClean="0"/>
              <a:t> </a:t>
            </a:r>
            <a:r>
              <a:rPr lang="en-US" sz="2400" dirty="0" err="1" smtClean="0"/>
              <a:t>staan</a:t>
            </a:r>
            <a:r>
              <a:rPr lang="en-US" sz="2400" dirty="0" smtClean="0"/>
              <a:t> in </a:t>
            </a:r>
            <a:r>
              <a:rPr lang="en-US" sz="2400" dirty="0" err="1" smtClean="0"/>
              <a:t>een</a:t>
            </a:r>
            <a:r>
              <a:rPr lang="en-US" sz="2400" dirty="0" smtClean="0"/>
              <a:t> </a:t>
            </a:r>
            <a:r>
              <a:rPr lang="en-US" sz="2400" dirty="0" err="1" smtClean="0"/>
              <a:t>samengestelde</a:t>
            </a:r>
            <a:r>
              <a:rPr lang="en-US" sz="2400" dirty="0" smtClean="0"/>
              <a:t> </a:t>
            </a:r>
            <a:r>
              <a:rPr lang="en-US" sz="2400" dirty="0" err="1" smtClean="0"/>
              <a:t>zin</a:t>
            </a:r>
            <a:r>
              <a:rPr lang="en-US" sz="2400" dirty="0" smtClean="0"/>
              <a:t>. </a:t>
            </a:r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091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ieuwNederlandsPowerPoint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NieuwNederlandsPowerPoint</Template>
  <TotalTime>91</TotalTime>
  <Words>428</Words>
  <Application>Microsoft Office PowerPoint</Application>
  <PresentationFormat>On-screen Show (4:3)</PresentationFormat>
  <Paragraphs>65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NieuwNederlandsPowerPoint</vt:lpstr>
      <vt:lpstr>Hoofdstuk 2  Taalverzorging</vt:lpstr>
      <vt:lpstr>Wat is een samengestelde zin?</vt:lpstr>
      <vt:lpstr>Onderwerp en persoonsvorm in samengestelde zinnen</vt:lpstr>
      <vt:lpstr>Oefenen</vt:lpstr>
      <vt:lpstr>Oefenen</vt:lpstr>
      <vt:lpstr>Uitdrukkingen</vt:lpstr>
      <vt:lpstr>Wat heb je nu geleerd?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Hoofdstuk 1  Taalverzorging</dc:title>
  <dc:creator>Anouk de Kleijn</dc:creator>
  <cp:lastModifiedBy>corei3</cp:lastModifiedBy>
  <cp:revision>16</cp:revision>
  <dcterms:created xsi:type="dcterms:W3CDTF">2014-10-13T09:44:22Z</dcterms:created>
  <dcterms:modified xsi:type="dcterms:W3CDTF">2019-01-14T23:41:46Z</dcterms:modified>
</cp:coreProperties>
</file>