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14" r:id="rId3"/>
    <p:sldId id="309" r:id="rId4"/>
    <p:sldId id="311" r:id="rId5"/>
    <p:sldId id="312" r:id="rId6"/>
    <p:sldId id="303" r:id="rId7"/>
    <p:sldId id="315" r:id="rId8"/>
    <p:sldId id="269" r:id="rId9"/>
    <p:sldId id="308" r:id="rId10"/>
    <p:sldId id="316" r:id="rId11"/>
  </p:sldIdLst>
  <p:sldSz cx="9144000" cy="6858000" type="screen4x3"/>
  <p:notesSz cx="6797675" cy="9928225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87389" autoAdjust="0"/>
  </p:normalViewPr>
  <p:slideViewPr>
    <p:cSldViewPr>
      <p:cViewPr varScale="1">
        <p:scale>
          <a:sx n="47" d="100"/>
          <a:sy n="47" d="100"/>
        </p:scale>
        <p:origin x="137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65A62-75DC-4463-B387-F437D5D759DE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761-118B-402B-B026-90BD92357B2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1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761-118B-402B-B026-90BD92357B2A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509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10705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62469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62469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237169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04839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b="0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958596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b="0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958596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359765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10705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479EC-DA7B-4021-B4D2-9C5B77773FC4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802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C4563-97CE-4367-A98A-AE6DD5DF15F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546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FD707-218E-4CB7-8AC8-AC4945140C6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57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A90EC-C7E3-4D21-A06C-173A6897FA0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261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E0DB7-B2B8-4F54-B790-EF92DAC2A205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16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0D6C3-7A30-457C-A3E9-667E06EF4E1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525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81382-7272-45FD-82AD-115C14F448C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091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BFEF4-63B5-4058-A48E-E027B402562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34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6268A-827C-4B38-ABB4-E4AAF75DBD3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05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08575-E3A8-41F6-9CF8-98BCC3D2EA4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06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33E36-CDBD-456F-B1BB-26E49D2C859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74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3FEBB2-71F0-4C51-BC40-B1A47C9D55E0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755650" y="6550025"/>
            <a:ext cx="8064500" cy="27699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>
                <a:solidFill>
                  <a:srgbClr val="A6A6A6"/>
                </a:solidFill>
                <a:cs typeface="Arial" charset="0"/>
              </a:rPr>
              <a:t>©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Noordhoff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Uitgevers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bv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smtClean="0">
                <a:solidFill>
                  <a:srgbClr val="A6A6A6"/>
                </a:solidFill>
                <a:cs typeface="Arial" charset="0"/>
              </a:rPr>
              <a:t>2015                                                                                     4gt		2F </a:t>
            </a:r>
            <a:endParaRPr lang="nl-NL" sz="1200" dirty="0">
              <a:solidFill>
                <a:srgbClr val="A6A6A6"/>
              </a:solidFill>
              <a:latin typeface="Calibri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 b="1" dirty="0">
                <a:solidFill>
                  <a:schemeClr val="tx2"/>
                </a:solidFill>
                <a:latin typeface="Calibri" pitchFamily="34" charset="0"/>
              </a:rPr>
              <a:t>Hoofdstuk 5</a:t>
            </a:r>
            <a:br>
              <a:rPr lang="nl-NL" sz="3600" b="1" dirty="0">
                <a:solidFill>
                  <a:schemeClr val="tx2"/>
                </a:solidFill>
                <a:latin typeface="Calibri" pitchFamily="34" charset="0"/>
              </a:rPr>
            </a:br>
            <a:r>
              <a:rPr lang="nl-NL" sz="3600" b="1" dirty="0" smtClean="0">
                <a:solidFill>
                  <a:schemeClr val="tx2"/>
                </a:solidFill>
                <a:latin typeface="Calibri" pitchFamily="34" charset="0"/>
              </a:rPr>
              <a:t>Taalverzorging</a:t>
            </a:r>
            <a:endParaRPr lang="nl-NL" sz="36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696200" cy="1470025"/>
          </a:xfrm>
          <a:noFill/>
          <a:ln/>
        </p:spPr>
        <p:txBody>
          <a:bodyPr/>
          <a:lstStyle/>
          <a:p>
            <a:r>
              <a:rPr lang="nl-NL" sz="32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Werkwoordspelling</a:t>
            </a:r>
            <a:endParaRPr lang="nl-NL" sz="3200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In welke zin is het werkwoord goed geschreven?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w</a:t>
            </a:r>
            <a:r>
              <a:rPr lang="nl-NL" sz="9600" dirty="0" smtClean="0">
                <a:latin typeface="Calibri" panose="020F0502020204030204" pitchFamily="34" charset="0"/>
              </a:rPr>
              <a:t>erkwoord: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verroesten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v</a:t>
            </a:r>
            <a:r>
              <a:rPr lang="nl-NL" sz="9600" dirty="0" smtClean="0">
                <a:latin typeface="Calibri" panose="020F0502020204030204" pitchFamily="34" charset="0"/>
              </a:rPr>
              <a:t>orm: geen persoonsvorm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A</a:t>
            </a:r>
            <a:r>
              <a:rPr lang="nl-NL" sz="9600" smtClean="0">
                <a:latin typeface="Calibri" panose="020F0502020204030204" pitchFamily="34" charset="0"/>
              </a:rPr>
              <a:t>	Door </a:t>
            </a:r>
            <a:r>
              <a:rPr lang="nl-NL" sz="9600" dirty="0">
                <a:solidFill>
                  <a:srgbClr val="0000FF"/>
                </a:solidFill>
                <a:latin typeface="Calibri" panose="020F0502020204030204" pitchFamily="34" charset="0"/>
              </a:rPr>
              <a:t>verroeste </a:t>
            </a:r>
            <a:r>
              <a:rPr lang="nl-NL" sz="9600" dirty="0">
                <a:latin typeface="Calibri" panose="020F0502020204030204" pitchFamily="34" charset="0"/>
              </a:rPr>
              <a:t>spijkers in te graven bij een hortensia, 	behoudt de plant zijn kleur. </a:t>
            </a: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B	</a:t>
            </a:r>
            <a:r>
              <a:rPr lang="nl-NL" sz="9600" dirty="0">
                <a:latin typeface="Calibri" panose="020F0502020204030204" pitchFamily="34" charset="0"/>
              </a:rPr>
              <a:t>Door </a:t>
            </a:r>
            <a:r>
              <a:rPr lang="nl-NL" sz="9600" dirty="0">
                <a:solidFill>
                  <a:srgbClr val="0000FF"/>
                </a:solidFill>
                <a:latin typeface="Calibri" panose="020F0502020204030204" pitchFamily="34" charset="0"/>
              </a:rPr>
              <a:t>verroestte </a:t>
            </a:r>
            <a:r>
              <a:rPr lang="nl-NL" sz="9600" dirty="0">
                <a:latin typeface="Calibri" panose="020F0502020204030204" pitchFamily="34" charset="0"/>
              </a:rPr>
              <a:t>spijkers in te graven bij een hortensia, 	behoudt de plant zijn kleur.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-vorm 6"/>
          <p:cNvSpPr/>
          <p:nvPr/>
        </p:nvSpPr>
        <p:spPr>
          <a:xfrm rot="19034662">
            <a:off x="966750" y="3099601"/>
            <a:ext cx="250825" cy="252412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8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>
                <a:latin typeface="Calibri" pitchFamily="34" charset="0"/>
              </a:rPr>
              <a:t>W</a:t>
            </a:r>
            <a:r>
              <a:rPr lang="nl-NL" sz="3000" b="1" dirty="0" smtClean="0">
                <a:latin typeface="Calibri" pitchFamily="34" charset="0"/>
              </a:rPr>
              <a:t>erkwoordspelling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Papier 4"/>
          <p:cNvGrpSpPr>
            <a:grpSpLocks/>
          </p:cNvGrpSpPr>
          <p:nvPr/>
        </p:nvGrpSpPr>
        <p:grpSpPr bwMode="auto">
          <a:xfrm>
            <a:off x="457235" y="1752600"/>
            <a:ext cx="8534359" cy="4419599"/>
            <a:chOff x="-4027" y="0"/>
            <a:chExt cx="56381" cy="22860"/>
          </a:xfrm>
        </p:grpSpPr>
        <p:sp>
          <p:nvSpPr>
            <p:cNvPr id="3" name="AutoShape 2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47320" cy="22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sz="2400" dirty="0">
                <a:latin typeface="Calibri"/>
                <a:cs typeface="Calibri"/>
              </a:endParaRPr>
            </a:p>
          </p:txBody>
        </p:sp>
        <p:sp>
          <p:nvSpPr>
            <p:cNvPr id="4" name="Text Box 6"/>
            <p:cNvSpPr txBox="1">
              <a:spLocks noChangeArrowheads="1"/>
            </p:cNvSpPr>
            <p:nvPr/>
          </p:nvSpPr>
          <p:spPr bwMode="auto">
            <a:xfrm>
              <a:off x="16527" y="0"/>
              <a:ext cx="11160" cy="38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Is het de</a:t>
              </a:r>
              <a:r>
                <a:rPr kumimoji="0" lang="nl-N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</a:t>
              </a:r>
              <a:r>
                <a:rPr kumimoji="0" lang="nl-NL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persoonsvorm?</a:t>
              </a:r>
              <a:endParaRPr kumimoji="0" 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 flipH="1">
              <a:off x="15725" y="3849"/>
              <a:ext cx="2255" cy="19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12169" y="5659"/>
              <a:ext cx="3556" cy="22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ja</a:t>
              </a:r>
              <a:endParaRPr kumimoji="0" 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 flipH="1">
              <a:off x="6906" y="7945"/>
              <a:ext cx="5263" cy="18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-4027" y="9842"/>
              <a:ext cx="13592" cy="105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Tegenwoordige tijd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Kies uit: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charset="0"/>
                  <a:ea typeface="ÇlÇr ñæí©" charset="0"/>
                  <a:sym typeface="Symbol" charset="0"/>
                </a:rPr>
                <a:t></a:t>
              </a:r>
              <a:r>
                <a:rPr kumimoji="0" lang="nl-N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</a:t>
              </a:r>
              <a:r>
                <a:rPr kumimoji="0" lang="nl-N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stam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charset="0"/>
                  <a:ea typeface="ÇlÇr ñæí©" charset="0"/>
                  <a:sym typeface="Symbol" charset="0"/>
                </a:rPr>
                <a:t></a:t>
              </a:r>
              <a:r>
                <a:rPr kumimoji="0" lang="nl-N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</a:t>
              </a:r>
              <a:r>
                <a:rPr kumimoji="0" lang="nl-N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stam + 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charset="0"/>
                  <a:ea typeface="ÇlÇr ñæí©" charset="0"/>
                  <a:sym typeface="Symbol" charset="0"/>
                </a:rPr>
                <a:t></a:t>
              </a:r>
              <a:r>
                <a:rPr kumimoji="0" lang="nl-N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</a:t>
              </a:r>
              <a:r>
                <a:rPr kumimoji="0" lang="nl-N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hele werkwoord</a:t>
              </a:r>
              <a:endParaRPr kumimoji="0" 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13" name="AutoShape 11"/>
            <p:cNvCxnSpPr>
              <a:cxnSpLocks noChangeShapeType="1"/>
            </p:cNvCxnSpPr>
            <p:nvPr/>
          </p:nvCxnSpPr>
          <p:spPr bwMode="auto">
            <a:xfrm>
              <a:off x="13947" y="7945"/>
              <a:ext cx="7351" cy="189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 rot="10800000" flipH="1" flipV="1">
              <a:off x="12585" y="9842"/>
              <a:ext cx="18123" cy="122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Verleden tijd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Kies uit: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charset="0"/>
                  <a:ea typeface="ÇlÇr ñæí©" charset="0"/>
                  <a:sym typeface="Symbol" charset="0"/>
                </a:rPr>
                <a:t></a:t>
              </a:r>
              <a:r>
                <a:rPr lang="nl-NL" dirty="0">
                  <a:latin typeface="Calibri" charset="0"/>
                  <a:ea typeface="ÇlÇr ñæí©" charset="0"/>
                  <a:sym typeface="Symbol" charset="0"/>
                </a:rPr>
                <a:t> </a:t>
              </a:r>
              <a:r>
                <a:rPr kumimoji="0" lang="nl-NL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sterk </a:t>
              </a:r>
              <a:r>
                <a:rPr kumimoji="0" lang="nl-NL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werkwoord: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verandering van </a:t>
              </a:r>
              <a:r>
                <a:rPr kumimoji="0" lang="nl-NL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klank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 charset="0"/>
                <a:ea typeface="ÇlÇr ñæí©" charset="0"/>
                <a:sym typeface="Symbol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charset="0"/>
                  <a:ea typeface="ÇlÇr ñæí©" charset="0"/>
                  <a:sym typeface="Symbol" charset="0"/>
                </a:rPr>
                <a:t></a:t>
              </a:r>
              <a:r>
                <a:rPr kumimoji="0" lang="nl-NL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</a:t>
              </a:r>
              <a:r>
                <a:rPr kumimoji="0" lang="nl-NL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zwak werkwoord: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stam</a:t>
              </a:r>
              <a:r>
                <a:rPr kumimoji="0" lang="pt-BR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+de(</a:t>
              </a:r>
              <a:r>
                <a:rPr kumimoji="0" lang="pt-BR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n</a:t>
              </a:r>
              <a:r>
                <a:rPr kumimoji="0" lang="pt-BR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) </a:t>
              </a:r>
              <a:r>
                <a:rPr kumimoji="0" lang="pt-BR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of</a:t>
              </a:r>
              <a:r>
                <a:rPr kumimoji="0" lang="pt-BR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</a:t>
              </a:r>
              <a:r>
                <a:rPr kumimoji="0" lang="pt-BR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stam</a:t>
              </a:r>
              <a:r>
                <a:rPr kumimoji="0" lang="pt-BR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+ te(</a:t>
              </a:r>
              <a:r>
                <a:rPr kumimoji="0" lang="pt-BR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n</a:t>
              </a:r>
              <a:r>
                <a:rPr kumimoji="0" lang="pt-BR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charset="0"/>
              </a:endParaRPr>
            </a:p>
          </p:txBody>
        </p:sp>
        <p:cxnSp>
          <p:nvCxnSpPr>
            <p:cNvPr id="15" name="AutoShape 13"/>
            <p:cNvCxnSpPr>
              <a:cxnSpLocks noChangeShapeType="1"/>
            </p:cNvCxnSpPr>
            <p:nvPr/>
          </p:nvCxnSpPr>
          <p:spPr bwMode="auto">
            <a:xfrm>
              <a:off x="23338" y="3849"/>
              <a:ext cx="7669" cy="19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0244" y="5794"/>
              <a:ext cx="3620" cy="22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nee</a:t>
              </a:r>
              <a:endParaRPr kumimoji="0" 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charset="0"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32218" y="9842"/>
              <a:ext cx="20136" cy="122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Geen persoonsvorm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Maak het woord langer: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charset="0"/>
                  <a:ea typeface="ÇlÇr ñæí©" charset="0"/>
                  <a:sym typeface="Symbol" charset="0"/>
                </a:rPr>
                <a:t></a:t>
              </a:r>
              <a:r>
                <a:rPr kumimoji="0" lang="nl-NL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</a:t>
              </a:r>
              <a:r>
                <a:rPr kumimoji="0" lang="nl-NL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Hoor je -d-, dan schrijf je -d.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charset="0"/>
                  <a:ea typeface="ÇlÇr ñæí©" charset="0"/>
                  <a:sym typeface="Symbol" charset="0"/>
                </a:rPr>
                <a:t></a:t>
              </a:r>
              <a:r>
                <a:rPr kumimoji="0" lang="nl-NL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 </a:t>
              </a:r>
              <a:r>
                <a:rPr kumimoji="0" lang="nl-NL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Hoor je -t-, dan schrijf je -t.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Schrijf </a:t>
              </a:r>
              <a:r>
                <a:rPr kumimoji="0" lang="nl-NL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charset="0"/>
                  <a:ea typeface="ÇlÇr ñæí©" charset="0"/>
                </a:rPr>
                <a:t>het woord zo kort en eenvoudig mogelijk.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charset="0"/>
              </a:endParaRPr>
            </a:p>
          </p:txBody>
        </p:sp>
        <p:cxnSp>
          <p:nvCxnSpPr>
            <p:cNvPr id="18" name="AutoShape 16"/>
            <p:cNvCxnSpPr>
              <a:cxnSpLocks noChangeShapeType="1"/>
            </p:cNvCxnSpPr>
            <p:nvPr/>
          </p:nvCxnSpPr>
          <p:spPr bwMode="auto">
            <a:xfrm>
              <a:off x="32054" y="8016"/>
              <a:ext cx="2858" cy="1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3288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>
                <a:latin typeface="Calibri" pitchFamily="34" charset="0"/>
              </a:rPr>
              <a:t>W</a:t>
            </a:r>
            <a:r>
              <a:rPr lang="nl-NL" sz="3000" b="1" dirty="0" smtClean="0">
                <a:latin typeface="Calibri" pitchFamily="34" charset="0"/>
              </a:rPr>
              <a:t>erkwoordspelling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b="1" dirty="0" smtClean="0">
                <a:latin typeface="Calibri" panose="020F0502020204030204" pitchFamily="34" charset="0"/>
              </a:rPr>
              <a:t>Regels persoonsvorm tegenwoordige tijd:</a:t>
            </a:r>
            <a:endParaRPr lang="nl-NL" sz="9600" b="1" dirty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i="1" dirty="0">
                <a:latin typeface="Calibri" panose="020F0502020204030204" pitchFamily="34" charset="0"/>
              </a:rPr>
              <a:t>i</a:t>
            </a:r>
            <a:r>
              <a:rPr lang="nl-NL" sz="9600" i="1" dirty="0" smtClean="0">
                <a:latin typeface="Calibri" panose="020F0502020204030204" pitchFamily="34" charset="0"/>
              </a:rPr>
              <a:t>k</a:t>
            </a:r>
            <a:r>
              <a:rPr lang="nl-NL" sz="9600" dirty="0" smtClean="0">
                <a:latin typeface="Calibri" panose="020F0502020204030204" pitchFamily="34" charset="0"/>
              </a:rPr>
              <a:t> ervoor of </a:t>
            </a:r>
            <a:r>
              <a:rPr lang="nl-NL" sz="9600" i="1" dirty="0" smtClean="0">
                <a:latin typeface="Calibri" panose="020F0502020204030204" pitchFamily="34" charset="0"/>
              </a:rPr>
              <a:t>jij/je</a:t>
            </a:r>
            <a:r>
              <a:rPr lang="nl-NL" sz="9600" dirty="0" smtClean="0">
                <a:latin typeface="Calibri" panose="020F0502020204030204" pitchFamily="34" charset="0"/>
              </a:rPr>
              <a:t> erachter: stam</a:t>
            </a:r>
            <a:endParaRPr lang="nl-NL" sz="9600" dirty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>
                <a:latin typeface="Calibri" panose="020F0502020204030204" pitchFamily="34" charset="0"/>
              </a:rPr>
              <a:t>o</a:t>
            </a:r>
            <a:r>
              <a:rPr lang="nl-NL" sz="9600" dirty="0" smtClean="0">
                <a:latin typeface="Calibri" panose="020F0502020204030204" pitchFamily="34" charset="0"/>
              </a:rPr>
              <a:t>verige enkelvoudige onderwerpen: stam + t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>
                <a:latin typeface="Calibri" panose="020F0502020204030204" pitchFamily="34" charset="0"/>
              </a:rPr>
              <a:t>m</a:t>
            </a:r>
            <a:r>
              <a:rPr lang="nl-NL" sz="9600" dirty="0" smtClean="0">
                <a:latin typeface="Calibri" panose="020F0502020204030204" pitchFamily="34" charset="0"/>
              </a:rPr>
              <a:t>eervoudige onderwerpen: hele werkwoord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Voorbeeld: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werkwoord: </a:t>
            </a:r>
            <a:r>
              <a:rPr lang="nl-NL" sz="9600" i="1" dirty="0" smtClean="0">
                <a:latin typeface="Calibri" panose="020F0502020204030204" pitchFamily="34" charset="0"/>
              </a:rPr>
              <a:t>houden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i="1" dirty="0" smtClean="0">
                <a:latin typeface="Calibri" panose="020F0502020204030204" pitchFamily="34" charset="0"/>
              </a:rPr>
              <a:t>- Hoe </a:t>
            </a:r>
            <a:r>
              <a:rPr lang="nl-NL" sz="9600" i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houd</a:t>
            </a:r>
            <a:r>
              <a:rPr lang="nl-NL" sz="9600" i="1" dirty="0" smtClean="0">
                <a:latin typeface="Calibri" panose="020F0502020204030204" pitchFamily="34" charset="0"/>
              </a:rPr>
              <a:t> ik een presentatie?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i="1" dirty="0" smtClean="0">
                <a:latin typeface="Calibri" panose="020F0502020204030204" pitchFamily="34" charset="0"/>
              </a:rPr>
              <a:t>- Vliegangst </a:t>
            </a:r>
            <a:r>
              <a:rPr lang="nl-NL" sz="9600" i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houdt </a:t>
            </a:r>
            <a:r>
              <a:rPr lang="nl-NL" sz="9600" i="1" dirty="0" smtClean="0">
                <a:latin typeface="Calibri" panose="020F0502020204030204" pitchFamily="34" charset="0"/>
              </a:rPr>
              <a:t>mij tegen om te reizen naar verre landen.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i="1" dirty="0" smtClean="0">
                <a:latin typeface="Calibri" panose="020F0502020204030204" pitchFamily="34" charset="0"/>
              </a:rPr>
              <a:t>- Ter </a:t>
            </a:r>
            <a:r>
              <a:rPr lang="nl-NL" sz="9600" i="1" dirty="0" err="1" smtClean="0">
                <a:latin typeface="Calibri" panose="020F0502020204030204" pitchFamily="34" charset="0"/>
              </a:rPr>
              <a:t>ere</a:t>
            </a:r>
            <a:r>
              <a:rPr lang="nl-NL" sz="9600" i="1" dirty="0" smtClean="0">
                <a:latin typeface="Calibri" panose="020F0502020204030204" pitchFamily="34" charset="0"/>
              </a:rPr>
              <a:t> van ons 25-jarig jubileum </a:t>
            </a:r>
            <a:r>
              <a:rPr lang="nl-NL" sz="9600" i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houden</a:t>
            </a:r>
            <a:r>
              <a:rPr lang="nl-NL" sz="9600" i="1" dirty="0" smtClean="0">
                <a:latin typeface="Calibri" panose="020F0502020204030204" pitchFamily="34" charset="0"/>
              </a:rPr>
              <a:t> wij een feestje.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i="1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370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>
                <a:latin typeface="Calibri" pitchFamily="34" charset="0"/>
              </a:rPr>
              <a:t>W</a:t>
            </a:r>
            <a:r>
              <a:rPr lang="nl-NL" sz="3000" b="1" dirty="0" smtClean="0">
                <a:latin typeface="Calibri" pitchFamily="34" charset="0"/>
              </a:rPr>
              <a:t>erkwoordspelling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b="1" dirty="0" smtClean="0">
                <a:latin typeface="Calibri" panose="020F0502020204030204" pitchFamily="34" charset="0"/>
              </a:rPr>
              <a:t>Regels persoonsvorm verleden tijd:</a:t>
            </a:r>
            <a:endParaRPr lang="nl-NL" sz="9600" b="1" dirty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>
                <a:latin typeface="Calibri" panose="020F0502020204030204" pitchFamily="34" charset="0"/>
              </a:rPr>
              <a:t>s</a:t>
            </a:r>
            <a:r>
              <a:rPr lang="nl-NL" sz="9600" dirty="0" smtClean="0">
                <a:latin typeface="Calibri" panose="020F0502020204030204" pitchFamily="34" charset="0"/>
              </a:rPr>
              <a:t>terk werkwoord: verandering van klank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>
                <a:latin typeface="Calibri" panose="020F0502020204030204" pitchFamily="34" charset="0"/>
              </a:rPr>
              <a:t>z</a:t>
            </a:r>
            <a:r>
              <a:rPr lang="nl-NL" sz="9600" dirty="0" smtClean="0">
                <a:latin typeface="Calibri" panose="020F0502020204030204" pitchFamily="34" charset="0"/>
              </a:rPr>
              <a:t>wak werkwoord: stam + de(n) / stam + te(n)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Voorbeeld: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werkwoorden: </a:t>
            </a:r>
            <a:r>
              <a:rPr lang="nl-NL" sz="9600" i="1" dirty="0" smtClean="0">
                <a:latin typeface="Calibri" panose="020F0502020204030204" pitchFamily="34" charset="0"/>
              </a:rPr>
              <a:t>nakijken / zetten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i="1" dirty="0" smtClean="0">
                <a:latin typeface="Calibri" panose="020F0502020204030204" pitchFamily="34" charset="0"/>
              </a:rPr>
              <a:t>- De docent </a:t>
            </a:r>
            <a:r>
              <a:rPr lang="nl-NL" sz="9600" i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keek na </a:t>
            </a:r>
            <a:r>
              <a:rPr lang="nl-NL" sz="9600" i="1" dirty="0" smtClean="0">
                <a:latin typeface="Calibri" panose="020F0502020204030204" pitchFamily="34" charset="0"/>
              </a:rPr>
              <a:t>met een rode pen en </a:t>
            </a:r>
            <a:r>
              <a:rPr lang="nl-NL" sz="9600" i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zette </a:t>
            </a:r>
            <a:r>
              <a:rPr lang="nl-NL" sz="9600" i="1" dirty="0" smtClean="0">
                <a:latin typeface="Calibri" panose="020F0502020204030204" pitchFamily="34" charset="0"/>
              </a:rPr>
              <a:t>een krul bij de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i="1" dirty="0" smtClean="0">
                <a:latin typeface="Calibri" panose="020F0502020204030204" pitchFamily="34" charset="0"/>
              </a:rPr>
              <a:t>juiste antwoorden.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werkwoord: </a:t>
            </a:r>
            <a:r>
              <a:rPr lang="nl-NL" sz="9600" i="1" dirty="0" smtClean="0">
                <a:latin typeface="Calibri" panose="020F0502020204030204" pitchFamily="34" charset="0"/>
              </a:rPr>
              <a:t>importeren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i="1" dirty="0" smtClean="0">
                <a:latin typeface="Calibri" panose="020F0502020204030204" pitchFamily="34" charset="0"/>
              </a:rPr>
              <a:t>- Nederlanders </a:t>
            </a:r>
            <a:r>
              <a:rPr lang="nl-NL" sz="9600" i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importeerden</a:t>
            </a:r>
            <a:r>
              <a:rPr lang="nl-NL" sz="9600" i="1" dirty="0" smtClean="0">
                <a:latin typeface="Calibri" panose="020F0502020204030204" pitchFamily="34" charset="0"/>
              </a:rPr>
              <a:t> het afgelopen jaar bijna 100.000 auto’s uit het buitenland.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i="1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807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>
                <a:latin typeface="Calibri" pitchFamily="34" charset="0"/>
              </a:rPr>
              <a:t>W</a:t>
            </a:r>
            <a:r>
              <a:rPr lang="nl-NL" sz="3000" b="1" dirty="0" smtClean="0">
                <a:latin typeface="Calibri" pitchFamily="34" charset="0"/>
              </a:rPr>
              <a:t>erkwoordspelling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b="1" dirty="0" smtClean="0">
                <a:latin typeface="Calibri" panose="020F0502020204030204" pitchFamily="34" charset="0"/>
              </a:rPr>
              <a:t>Regels geen persoonsvorm: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Maak het woord langer: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	</a:t>
            </a:r>
            <a:r>
              <a:rPr lang="nl-NL" sz="9600" dirty="0" smtClean="0">
                <a:latin typeface="Calibri" panose="020F0502020204030204" pitchFamily="34" charset="0"/>
              </a:rPr>
              <a:t>- Hoor je -d-, dan schrijf je -d.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	</a:t>
            </a:r>
            <a:r>
              <a:rPr lang="nl-NL" sz="9600" dirty="0" smtClean="0">
                <a:latin typeface="Calibri" panose="020F0502020204030204" pitchFamily="34" charset="0"/>
              </a:rPr>
              <a:t>- Hoor je -t-, dan schrijf je -t.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Schrijf het woord zo kort en eenvoudig mogelijk.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Voorbeeld: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w</a:t>
            </a:r>
            <a:r>
              <a:rPr lang="nl-NL" sz="9600" dirty="0" smtClean="0">
                <a:latin typeface="Calibri" panose="020F0502020204030204" pitchFamily="34" charset="0"/>
              </a:rPr>
              <a:t>erkwoorden:  </a:t>
            </a:r>
            <a:r>
              <a:rPr lang="nl-NL" sz="9600" i="1" dirty="0" smtClean="0">
                <a:latin typeface="Calibri" panose="020F0502020204030204" pitchFamily="34" charset="0"/>
              </a:rPr>
              <a:t>oogsten / stampen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i="1" dirty="0" smtClean="0">
                <a:latin typeface="Calibri" panose="020F0502020204030204" pitchFamily="34" charset="0"/>
              </a:rPr>
              <a:t>- Vroeger werden de </a:t>
            </a:r>
            <a:r>
              <a:rPr lang="nl-NL" sz="9600" i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geoogste</a:t>
            </a:r>
            <a:r>
              <a:rPr lang="nl-NL" sz="9600" i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nl-NL" sz="9600" i="1" dirty="0" smtClean="0">
                <a:latin typeface="Calibri" panose="020F0502020204030204" pitchFamily="34" charset="0"/>
              </a:rPr>
              <a:t>druiven met blote voeten </a:t>
            </a:r>
            <a:r>
              <a:rPr lang="nl-NL" sz="9600" i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gestampt </a:t>
            </a:r>
            <a:r>
              <a:rPr lang="nl-NL" sz="9600" i="1" dirty="0" smtClean="0">
                <a:latin typeface="Calibri" panose="020F0502020204030204" pitchFamily="34" charset="0"/>
              </a:rPr>
              <a:t>tot druivensap.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51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In welke zin is het werkwoord goed geschreven?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w</a:t>
            </a:r>
            <a:r>
              <a:rPr lang="nl-NL" sz="9600" dirty="0" smtClean="0">
                <a:latin typeface="Calibri" panose="020F0502020204030204" pitchFamily="34" charset="0"/>
              </a:rPr>
              <a:t>erkwoord: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worden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v</a:t>
            </a:r>
            <a:r>
              <a:rPr lang="nl-NL" sz="9600" dirty="0" smtClean="0">
                <a:latin typeface="Calibri" panose="020F0502020204030204" pitchFamily="34" charset="0"/>
              </a:rPr>
              <a:t>orm: persoonsvorm tegenwoordige tijd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A 	Op de eerste maandag van de maand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word </a:t>
            </a:r>
            <a:r>
              <a:rPr lang="nl-NL" sz="9600" dirty="0" smtClean="0">
                <a:latin typeface="Calibri" panose="020F0502020204030204" pitchFamily="34" charset="0"/>
              </a:rPr>
              <a:t>om 12.00 uur	de sirene getest.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B	Op de eerste maandag van de maand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wordt </a:t>
            </a:r>
            <a:r>
              <a:rPr lang="nl-NL" sz="9600" dirty="0" smtClean="0">
                <a:latin typeface="Calibri" panose="020F0502020204030204" pitchFamily="34" charset="0"/>
              </a:rPr>
              <a:t>om 12.00	uur de sirene getest.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-vorm 6"/>
          <p:cNvSpPr/>
          <p:nvPr/>
        </p:nvSpPr>
        <p:spPr>
          <a:xfrm rot="19034662">
            <a:off x="1042950" y="4166400"/>
            <a:ext cx="250825" cy="252412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766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In welke zin is het werkwoord goed geschreven?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w</a:t>
            </a:r>
            <a:r>
              <a:rPr lang="nl-NL" sz="9600" dirty="0" smtClean="0">
                <a:latin typeface="Calibri" panose="020F0502020204030204" pitchFamily="34" charset="0"/>
              </a:rPr>
              <a:t>erkwoord: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baden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v</a:t>
            </a:r>
            <a:r>
              <a:rPr lang="nl-NL" sz="9600" dirty="0" smtClean="0">
                <a:latin typeface="Calibri" panose="020F0502020204030204" pitchFamily="34" charset="0"/>
              </a:rPr>
              <a:t>orm: persoonsvorm verleden tijd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A 	Ondanks dat de airconditioning aanstond,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baden</a:t>
            </a:r>
            <a:r>
              <a:rPr lang="nl-NL" sz="9600" dirty="0" smtClean="0">
                <a:latin typeface="Calibri" panose="020F0502020204030204" pitchFamily="34" charset="0"/>
              </a:rPr>
              <a:t> wij</a:t>
            </a:r>
            <a:br>
              <a:rPr lang="nl-NL" sz="9600" dirty="0" smtClean="0">
                <a:latin typeface="Calibri" panose="020F0502020204030204" pitchFamily="34" charset="0"/>
              </a:rPr>
            </a:br>
            <a:r>
              <a:rPr lang="nl-NL" sz="9600" dirty="0" smtClean="0">
                <a:latin typeface="Calibri" panose="020F0502020204030204" pitchFamily="34" charset="0"/>
              </a:rPr>
              <a:t>	in het zweet.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B	Ondanks dat de airconditioning aanstond,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baadden</a:t>
            </a:r>
            <a:r>
              <a:rPr lang="nl-NL" sz="9600" dirty="0" smtClean="0">
                <a:latin typeface="Calibri" panose="020F0502020204030204" pitchFamily="34" charset="0"/>
              </a:rPr>
              <a:t> wij</a:t>
            </a:r>
            <a:br>
              <a:rPr lang="nl-NL" sz="9600" dirty="0" smtClean="0">
                <a:latin typeface="Calibri" panose="020F0502020204030204" pitchFamily="34" charset="0"/>
              </a:rPr>
            </a:br>
            <a:r>
              <a:rPr lang="nl-NL" sz="9600" dirty="0" smtClean="0">
                <a:latin typeface="Calibri" panose="020F0502020204030204" pitchFamily="34" charset="0"/>
              </a:rPr>
              <a:t>	in het zweet.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60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-vorm 6"/>
          <p:cNvSpPr/>
          <p:nvPr/>
        </p:nvSpPr>
        <p:spPr>
          <a:xfrm rot="19034662">
            <a:off x="1042950" y="4166400"/>
            <a:ext cx="250825" cy="252412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49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In welke zin is het werkwoord goed geschreven?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w</a:t>
            </a:r>
            <a:r>
              <a:rPr lang="nl-NL" sz="9600" dirty="0" smtClean="0">
                <a:latin typeface="Calibri" panose="020F0502020204030204" pitchFamily="34" charset="0"/>
              </a:rPr>
              <a:t>erkwoord: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bestrijden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v</a:t>
            </a:r>
            <a:r>
              <a:rPr lang="nl-NL" sz="9600" dirty="0" smtClean="0">
                <a:latin typeface="Calibri" panose="020F0502020204030204" pitchFamily="34" charset="0"/>
              </a:rPr>
              <a:t>orm: geen persoonsvorm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A 	Je kunt vermoeidheid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bestrijden </a:t>
            </a:r>
            <a:r>
              <a:rPr lang="nl-NL" sz="9600" dirty="0" smtClean="0">
                <a:latin typeface="Calibri" panose="020F0502020204030204" pitchFamily="34" charset="0"/>
              </a:rPr>
              <a:t>met een kop koffie of 	door een raam open te zetten. 	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B	Je kunt vermoeidheid </a:t>
            </a:r>
            <a:r>
              <a:rPr lang="nl-NL" sz="9600" dirty="0" err="1" smtClean="0">
                <a:solidFill>
                  <a:srgbClr val="0000FF"/>
                </a:solidFill>
                <a:latin typeface="Calibri" panose="020F0502020204030204" pitchFamily="34" charset="0"/>
              </a:rPr>
              <a:t>bestrijdden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nl-NL" sz="9600" dirty="0" smtClean="0">
                <a:latin typeface="Calibri" panose="020F0502020204030204" pitchFamily="34" charset="0"/>
              </a:rPr>
              <a:t>met een kop koffie of 	door een raam open te zetten.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60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-vorm 6"/>
          <p:cNvSpPr/>
          <p:nvPr/>
        </p:nvSpPr>
        <p:spPr>
          <a:xfrm rot="19034662">
            <a:off x="966750" y="3099601"/>
            <a:ext cx="250825" cy="252412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262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In welke zin is het werkwoord goed geschreven?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w</a:t>
            </a:r>
            <a:r>
              <a:rPr lang="nl-NL" sz="9600" dirty="0" smtClean="0">
                <a:latin typeface="Calibri" panose="020F0502020204030204" pitchFamily="34" charset="0"/>
              </a:rPr>
              <a:t>erkwoord: 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beschermen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v</a:t>
            </a:r>
            <a:r>
              <a:rPr lang="nl-NL" sz="9600" dirty="0" smtClean="0">
                <a:latin typeface="Calibri" panose="020F0502020204030204" pitchFamily="34" charset="0"/>
              </a:rPr>
              <a:t>orm: geen persoonsvorm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A	De rozen worden door middel van een vliesdoek </a:t>
            </a:r>
            <a:br>
              <a:rPr lang="nl-NL" sz="9600" dirty="0" smtClean="0">
                <a:latin typeface="Calibri" panose="020F0502020204030204" pitchFamily="34" charset="0"/>
              </a:rPr>
            </a:br>
            <a:r>
              <a:rPr lang="nl-NL" sz="9600" dirty="0" smtClean="0">
                <a:latin typeface="Calibri" panose="020F0502020204030204" pitchFamily="34" charset="0"/>
              </a:rPr>
              <a:t>	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beschermd</a:t>
            </a:r>
            <a:r>
              <a:rPr lang="nl-NL" sz="9600" dirty="0" smtClean="0">
                <a:latin typeface="Calibri" panose="020F0502020204030204" pitchFamily="34" charset="0"/>
              </a:rPr>
              <a:t> tegen vrieskou.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B	De rozen worden door middel van een vliesdoek </a:t>
            </a:r>
            <a:br>
              <a:rPr lang="nl-NL" sz="9600" dirty="0" smtClean="0">
                <a:latin typeface="Calibri" panose="020F0502020204030204" pitchFamily="34" charset="0"/>
              </a:rPr>
            </a:br>
            <a:r>
              <a:rPr lang="nl-NL" sz="9600" dirty="0" smtClean="0">
                <a:latin typeface="Calibri" panose="020F0502020204030204" pitchFamily="34" charset="0"/>
              </a:rPr>
              <a:t>	</a:t>
            </a:r>
            <a:r>
              <a:rPr lang="nl-NL" sz="9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beschermt</a:t>
            </a:r>
            <a:r>
              <a:rPr lang="nl-NL" sz="9600" dirty="0" smtClean="0">
                <a:latin typeface="Calibri" panose="020F0502020204030204" pitchFamily="34" charset="0"/>
              </a:rPr>
              <a:t> tegen vrieskou.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-vorm 6"/>
          <p:cNvSpPr/>
          <p:nvPr/>
        </p:nvSpPr>
        <p:spPr>
          <a:xfrm rot="19034662">
            <a:off x="966750" y="3099601"/>
            <a:ext cx="250825" cy="252412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843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4736</TotalTime>
  <Words>368</Words>
  <Application>Microsoft Office PowerPoint</Application>
  <PresentationFormat>On-screen Show (4:3)</PresentationFormat>
  <Paragraphs>250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Calibri</vt:lpstr>
      <vt:lpstr>ÇlÇr ñæí©</vt:lpstr>
      <vt:lpstr>Symbol</vt:lpstr>
      <vt:lpstr>Standaardontwerp</vt:lpstr>
      <vt:lpstr>Werkwoordspelling</vt:lpstr>
      <vt:lpstr>Werkwoordspelling</vt:lpstr>
      <vt:lpstr>Werkwoordspelling</vt:lpstr>
      <vt:lpstr>Werkwoordspelling</vt:lpstr>
      <vt:lpstr>Werkwoordspelling</vt:lpstr>
      <vt:lpstr>In welke zin is het werkwoord goed geschreven?</vt:lpstr>
      <vt:lpstr>In welke zin is het werkwoord goed geschreven?</vt:lpstr>
      <vt:lpstr>In welke zin is het werkwoord goed geschreven?</vt:lpstr>
      <vt:lpstr>In welke zin is het werkwoord goed geschreven?</vt:lpstr>
      <vt:lpstr>In welke zin is het werkwoord goed geschreven?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Raoul</dc:creator>
  <cp:lastModifiedBy>corei3</cp:lastModifiedBy>
  <cp:revision>149</cp:revision>
  <cp:lastPrinted>2015-02-12T10:28:25Z</cp:lastPrinted>
  <dcterms:created xsi:type="dcterms:W3CDTF">1601-01-01T00:00:00Z</dcterms:created>
  <dcterms:modified xsi:type="dcterms:W3CDTF">2019-01-15T00:34:06Z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