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12" r:id="rId3"/>
    <p:sldId id="317" r:id="rId4"/>
    <p:sldId id="313" r:id="rId5"/>
    <p:sldId id="269" r:id="rId6"/>
    <p:sldId id="306" r:id="rId7"/>
    <p:sldId id="314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7389" autoAdjust="0"/>
  </p:normalViewPr>
  <p:slideViewPr>
    <p:cSldViewPr>
      <p:cViewPr varScale="1">
        <p:scale>
          <a:sx n="47" d="100"/>
          <a:sy n="47" d="100"/>
        </p:scale>
        <p:origin x="137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65A62-75DC-4463-B387-F437D5D759DE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76761-118B-402B-B026-90BD92357B2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1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76761-118B-402B-B026-90BD92357B2A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509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506430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108218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427985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b="0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11785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2048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80AD87-10F8-4276-B199-59841415296F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39644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479EC-DA7B-4021-B4D2-9C5B77773FC4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02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C4563-97CE-4367-A98A-AE6DD5DF15F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46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FD707-218E-4CB7-8AC8-AC4945140C61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78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A90EC-C7E3-4D21-A06C-173A6897FA0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61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E0DB7-B2B8-4F54-B790-EF92DAC2A205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16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0D6C3-7A30-457C-A3E9-667E06EF4E1F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525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81382-7272-45FD-82AD-115C14F448C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091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BFEF4-63B5-4058-A48E-E027B402562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34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6268A-827C-4B38-ABB4-E4AAF75DBD3B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005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08575-E3A8-41F6-9CF8-98BCC3D2EA4C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06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33E36-CDBD-456F-B1BB-26E49D2C859D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74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3FEBB2-71F0-4C51-BC40-B1A47C9D55E0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755650" y="6550025"/>
            <a:ext cx="8064500" cy="27699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dirty="0">
                <a:solidFill>
                  <a:srgbClr val="A6A6A6"/>
                </a:solidFill>
                <a:cs typeface="Arial" charset="0"/>
              </a:rPr>
              <a:t>©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Noordhoff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Uitgevers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err="1">
                <a:solidFill>
                  <a:srgbClr val="A6A6A6"/>
                </a:solidFill>
                <a:cs typeface="Arial" charset="0"/>
              </a:rPr>
              <a:t>bv</a:t>
            </a:r>
            <a:r>
              <a:rPr lang="en-US" sz="1200" dirty="0">
                <a:solidFill>
                  <a:srgbClr val="A6A6A6"/>
                </a:solidFill>
                <a:cs typeface="Arial" charset="0"/>
              </a:rPr>
              <a:t> </a:t>
            </a:r>
            <a:r>
              <a:rPr lang="en-US" sz="1200" dirty="0" smtClean="0">
                <a:solidFill>
                  <a:srgbClr val="A6A6A6"/>
                </a:solidFill>
                <a:cs typeface="Arial" charset="0"/>
              </a:rPr>
              <a:t>2015                                                                                       4gt		2F </a:t>
            </a:r>
            <a:endParaRPr lang="nl-NL" sz="1200" dirty="0">
              <a:solidFill>
                <a:srgbClr val="A6A6A6"/>
              </a:solidFill>
              <a:latin typeface="Calibri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85800" y="19812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>Hoofdstuk </a:t>
            </a: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3</a:t>
            </a:r>
            <a:r>
              <a:rPr lang="nl-NL" sz="3600" b="1" dirty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nl-NL" sz="3600" b="1" dirty="0">
                <a:solidFill>
                  <a:schemeClr val="tx2"/>
                </a:solidFill>
                <a:latin typeface="Calibri" pitchFamily="34" charset="0"/>
              </a:rPr>
            </a:br>
            <a:r>
              <a:rPr lang="nl-NL" sz="3600" b="1" dirty="0" smtClean="0">
                <a:solidFill>
                  <a:schemeClr val="tx2"/>
                </a:solidFill>
                <a:latin typeface="Calibri" pitchFamily="34" charset="0"/>
              </a:rPr>
              <a:t>Taalverzorging</a:t>
            </a:r>
            <a:endParaRPr lang="nl-NL" sz="36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696200" cy="1470025"/>
          </a:xfrm>
          <a:noFill/>
          <a:ln/>
        </p:spPr>
        <p:txBody>
          <a:bodyPr/>
          <a:lstStyle/>
          <a:p>
            <a:r>
              <a:rPr lang="nl-NL" sz="32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Werkwoordspelling: lastige werkwoorden</a:t>
            </a:r>
            <a:endParaRPr lang="nl-NL" sz="32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Hoor jij verschil?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830763"/>
          </a:xfrm>
        </p:spPr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itchFamily="34" charset="0"/>
              </a:rPr>
              <a:t>werkwoord: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bestuderen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>
              <a:solidFill>
                <a:srgbClr val="0070C0"/>
              </a:solidFill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 smtClean="0">
                <a:latin typeface="Calibri" pitchFamily="34" charset="0"/>
              </a:rPr>
              <a:t>In de pauze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bestudeert </a:t>
            </a:r>
            <a:r>
              <a:rPr lang="nl-NL" sz="9600" dirty="0" smtClean="0">
                <a:latin typeface="Calibri" pitchFamily="34" charset="0"/>
              </a:rPr>
              <a:t>Lorenzo de regels van de werkwoordspelling.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nl-NL" sz="9600" dirty="0" smtClean="0">
                <a:latin typeface="Calibri" pitchFamily="34" charset="0"/>
              </a:rPr>
              <a:t>In de pauze heeft Lorenzo de regels van de werkwoordspelling 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bestudeerd</a:t>
            </a:r>
            <a:r>
              <a:rPr lang="nl-NL" sz="9600" dirty="0" smtClean="0">
                <a:latin typeface="Calibri" pitchFamily="34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In de eerste zin is </a:t>
            </a:r>
            <a:r>
              <a:rPr lang="nl-NL" sz="9600" i="1" dirty="0" smtClean="0">
                <a:solidFill>
                  <a:srgbClr val="3366FF"/>
                </a:solidFill>
                <a:latin typeface="Calibri" pitchFamily="34" charset="0"/>
              </a:rPr>
              <a:t>bestudeer</a:t>
            </a:r>
            <a:r>
              <a:rPr lang="nl-NL" sz="9600" b="1" i="1" dirty="0" smtClean="0">
                <a:solidFill>
                  <a:srgbClr val="3366FF"/>
                </a:solidFill>
                <a:latin typeface="Calibri" pitchFamily="34" charset="0"/>
              </a:rPr>
              <a:t>t</a:t>
            </a:r>
            <a:r>
              <a:rPr lang="nl-NL" sz="9600" dirty="0" smtClean="0">
                <a:solidFill>
                  <a:srgbClr val="3366FF"/>
                </a:solidFill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een </a:t>
            </a:r>
            <a:r>
              <a:rPr lang="nl-NL" sz="9600" b="1" dirty="0" smtClean="0">
                <a:latin typeface="Calibri" pitchFamily="34" charset="0"/>
              </a:rPr>
              <a:t>persoonsvorm </a:t>
            </a:r>
            <a:r>
              <a:rPr lang="nl-NL" sz="9600" b="1" dirty="0">
                <a:latin typeface="Calibri" pitchFamily="34" charset="0"/>
              </a:rPr>
              <a:t> </a:t>
            </a:r>
            <a:r>
              <a:rPr lang="nl-NL" sz="9600" b="1" dirty="0" smtClean="0">
                <a:latin typeface="Calibri" pitchFamily="34" charset="0"/>
              </a:rPr>
              <a:t>                          </a:t>
            </a:r>
            <a:r>
              <a:rPr lang="nl-NL" sz="9600" dirty="0" smtClean="0">
                <a:latin typeface="Calibri" pitchFamily="34" charset="0"/>
              </a:rPr>
              <a:t>(pv-</a:t>
            </a:r>
            <a:r>
              <a:rPr lang="nl-NL" sz="9600" dirty="0" err="1" smtClean="0">
                <a:latin typeface="Calibri" pitchFamily="34" charset="0"/>
              </a:rPr>
              <a:t>tt</a:t>
            </a:r>
            <a:r>
              <a:rPr lang="nl-NL" sz="9600" dirty="0">
                <a:latin typeface="Calibri" pitchFamily="34" charset="0"/>
              </a:rPr>
              <a:t>:</a:t>
            </a:r>
            <a:r>
              <a:rPr lang="nl-NL" sz="9600" dirty="0" smtClean="0">
                <a:latin typeface="Calibri" pitchFamily="34" charset="0"/>
              </a:rPr>
              <a:t> stam + t: bestudeer + t).</a:t>
            </a: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In de tweede zin is </a:t>
            </a:r>
            <a:r>
              <a:rPr lang="nl-NL" sz="9600" i="1" dirty="0" smtClean="0">
                <a:solidFill>
                  <a:srgbClr val="3366FF"/>
                </a:solidFill>
                <a:latin typeface="Calibri" pitchFamily="34" charset="0"/>
              </a:rPr>
              <a:t>bestudeer</a:t>
            </a:r>
            <a:r>
              <a:rPr lang="nl-NL" sz="9600" b="1" i="1" dirty="0" smtClean="0">
                <a:solidFill>
                  <a:srgbClr val="3366FF"/>
                </a:solidFill>
                <a:latin typeface="Calibri" pitchFamily="34" charset="0"/>
              </a:rPr>
              <a:t>d</a:t>
            </a:r>
            <a:r>
              <a:rPr lang="nl-NL" sz="9600" dirty="0">
                <a:solidFill>
                  <a:srgbClr val="3366FF"/>
                </a:solidFill>
                <a:latin typeface="Calibri" pitchFamily="34" charset="0"/>
              </a:rPr>
              <a:t> </a:t>
            </a:r>
            <a:r>
              <a:rPr lang="nl-NL" sz="9600" b="1" dirty="0" smtClean="0">
                <a:latin typeface="Calibri" pitchFamily="34" charset="0"/>
              </a:rPr>
              <a:t>geen persoonsvorm, </a:t>
            </a:r>
            <a:r>
              <a:rPr lang="nl-NL" sz="9600" dirty="0" smtClean="0">
                <a:latin typeface="Calibri" pitchFamily="34" charset="0"/>
              </a:rPr>
              <a:t>maar een </a:t>
            </a:r>
            <a:r>
              <a:rPr lang="nl-NL" sz="9600" b="1" dirty="0" smtClean="0">
                <a:latin typeface="Calibri" pitchFamily="34" charset="0"/>
              </a:rPr>
              <a:t>voltooid deelwoord.</a:t>
            </a:r>
            <a:br>
              <a:rPr lang="nl-NL" sz="9600" b="1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(maak het woord langer: bestudeerde -&gt; je hoort een -d-)</a:t>
            </a:r>
            <a:r>
              <a:rPr lang="nl-NL" sz="9600" i="1" dirty="0" smtClean="0">
                <a:latin typeface="Calibri" pitchFamily="34" charset="0"/>
              </a:rPr>
              <a:t>. </a:t>
            </a:r>
          </a:p>
          <a:p>
            <a:pPr marL="1371600" indent="-1371600" eaLnBrk="1" fontAlgn="auto" hangingPunct="1">
              <a:spcAft>
                <a:spcPts val="0"/>
              </a:spcAft>
              <a:buFont typeface="Arial" pitchFamily="34" charset="0"/>
              <a:buAutoNum type="alphaUcPeriod"/>
              <a:defRPr/>
            </a:pPr>
            <a:endParaRPr lang="nl-NL" sz="9600" i="1" dirty="0">
              <a:latin typeface="Calibri" pitchFamily="34" charset="0"/>
            </a:endParaRPr>
          </a:p>
          <a:p>
            <a:pPr marL="1371600" indent="-1371600" eaLnBrk="1" fontAlgn="auto" hangingPunct="1">
              <a:spcAft>
                <a:spcPts val="0"/>
              </a:spcAft>
              <a:buFont typeface="Arial" pitchFamily="34" charset="0"/>
              <a:buAutoNum type="alphaUcPeriod"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514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200" b="1" dirty="0" smtClean="0">
                <a:latin typeface="Calibri" pitchFamily="34" charset="0"/>
              </a:rPr>
              <a:t>Persoonsvorm of voltooid deelwoord?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>Werkwoorden </a:t>
            </a:r>
            <a:r>
              <a:rPr lang="nl-NL" sz="9600" dirty="0">
                <a:latin typeface="Calibri" pitchFamily="34" charset="0"/>
              </a:rPr>
              <a:t>die beginnen met </a:t>
            </a:r>
            <a:r>
              <a:rPr lang="nl-NL" sz="9600" i="1" dirty="0" err="1" smtClean="0">
                <a:latin typeface="Calibri" pitchFamily="34" charset="0"/>
              </a:rPr>
              <a:t>be</a:t>
            </a:r>
            <a:r>
              <a:rPr lang="nl-NL" sz="9600" i="1" dirty="0" smtClean="0">
                <a:latin typeface="Calibri" pitchFamily="34" charset="0"/>
              </a:rPr>
              <a:t>-, ge-, her-, ont-, over- of ver, </a:t>
            </a:r>
            <a:r>
              <a:rPr lang="nl-NL" sz="9600" dirty="0" smtClean="0">
                <a:latin typeface="Calibri" pitchFamily="34" charset="0"/>
              </a:rPr>
              <a:t>krijgen geen extra </a:t>
            </a:r>
            <a:r>
              <a:rPr lang="nl-NL" sz="9600" i="1" dirty="0" smtClean="0">
                <a:latin typeface="Calibri" pitchFamily="34" charset="0"/>
              </a:rPr>
              <a:t>ge-</a:t>
            </a:r>
            <a:r>
              <a:rPr lang="nl-NL" sz="9600" i="1" dirty="0">
                <a:latin typeface="Calibri" pitchFamily="34" charset="0"/>
              </a:rPr>
              <a:t> </a:t>
            </a:r>
            <a:r>
              <a:rPr lang="nl-NL" sz="9600" dirty="0" smtClean="0">
                <a:latin typeface="Calibri" pitchFamily="34" charset="0"/>
              </a:rPr>
              <a:t>bij het voltooid deelwoord.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dirty="0" smtClean="0">
                <a:latin typeface="Calibri" pitchFamily="34" charset="0"/>
              </a:rPr>
              <a:t/>
            </a:r>
            <a:br>
              <a:rPr lang="nl-NL" sz="9600" dirty="0" smtClean="0">
                <a:latin typeface="Calibri" pitchFamily="34" charset="0"/>
              </a:rPr>
            </a:br>
            <a:r>
              <a:rPr lang="nl-NL" sz="9600" dirty="0" smtClean="0">
                <a:latin typeface="Calibri" pitchFamily="34" charset="0"/>
              </a:rPr>
              <a:t>De </a:t>
            </a:r>
            <a:r>
              <a:rPr lang="nl-NL" sz="9600" dirty="0">
                <a:latin typeface="Calibri" pitchFamily="34" charset="0"/>
              </a:rPr>
              <a:t>tegenwoordige en de voltooide tijd klinken </a:t>
            </a:r>
            <a:r>
              <a:rPr lang="nl-NL" sz="9600" dirty="0" smtClean="0">
                <a:latin typeface="Calibri" pitchFamily="34" charset="0"/>
              </a:rPr>
              <a:t>hierdoor hetzelfde</a:t>
            </a:r>
            <a:r>
              <a:rPr lang="nl-NL" sz="9600" dirty="0">
                <a:latin typeface="Calibri" pitchFamily="34" charset="0"/>
              </a:rPr>
              <a:t>, maar </a:t>
            </a:r>
            <a:r>
              <a:rPr lang="nl-NL" sz="9600" dirty="0" smtClean="0">
                <a:latin typeface="Calibri" pitchFamily="34" charset="0"/>
              </a:rPr>
              <a:t>je schrijft ze vaak </a:t>
            </a:r>
            <a:r>
              <a:rPr lang="nl-NL" sz="9600" dirty="0">
                <a:latin typeface="Calibri" pitchFamily="34" charset="0"/>
              </a:rPr>
              <a:t>anders. </a:t>
            </a:r>
            <a:endParaRPr lang="nl-NL" sz="9600" i="1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nl-NL" sz="9600" i="1" dirty="0" smtClean="0">
                <a:latin typeface="Calibri" pitchFamily="34" charset="0"/>
              </a:rPr>
              <a:t>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i="1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i="1" dirty="0" smtClean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082078"/>
              </p:ext>
            </p:extLst>
          </p:nvPr>
        </p:nvGraphicFramePr>
        <p:xfrm>
          <a:off x="381000" y="3352800"/>
          <a:ext cx="8229599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tt</a:t>
                      </a:r>
                      <a:endParaRPr lang="nl-NL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vd</a:t>
                      </a:r>
                      <a:endParaRPr lang="nl-NL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baseline="0" dirty="0" smtClean="0">
                          <a:latin typeface="Calibri" pitchFamily="34" charset="0"/>
                        </a:rPr>
                        <a:t>De docent </a:t>
                      </a:r>
                      <a:r>
                        <a:rPr lang="nl-NL" sz="2400" baseline="0" dirty="0" smtClean="0">
                          <a:solidFill>
                            <a:srgbClr val="3366FF"/>
                          </a:solidFill>
                          <a:latin typeface="Calibri" pitchFamily="34" charset="0"/>
                        </a:rPr>
                        <a:t>herhaalt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de stof.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De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docent heeft de stof </a:t>
                      </a:r>
                      <a:r>
                        <a:rPr lang="nl-NL" sz="2400" baseline="0" dirty="0" smtClean="0">
                          <a:solidFill>
                            <a:srgbClr val="3366FF"/>
                          </a:solidFill>
                          <a:latin typeface="Calibri" pitchFamily="34" charset="0"/>
                        </a:rPr>
                        <a:t>herhaald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. 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De pers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nl-NL" sz="2400" baseline="0" dirty="0" smtClean="0">
                          <a:solidFill>
                            <a:srgbClr val="3366FF"/>
                          </a:solidFill>
                          <a:latin typeface="Calibri" pitchFamily="34" charset="0"/>
                        </a:rPr>
                        <a:t>bejubelt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de film.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De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film wordt </a:t>
                      </a:r>
                      <a:r>
                        <a:rPr lang="nl-NL" sz="2400" baseline="0" dirty="0" smtClean="0">
                          <a:solidFill>
                            <a:srgbClr val="3366FF"/>
                          </a:solidFill>
                          <a:latin typeface="Calibri" pitchFamily="34" charset="0"/>
                        </a:rPr>
                        <a:t>bejubeld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           door de pers.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7086600" y="25146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400" dirty="0">
              <a:solidFill>
                <a:srgbClr val="0070C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4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nl-NL" sz="300" b="1" dirty="0" smtClean="0">
                <a:latin typeface="Calibri" pitchFamily="34" charset="0"/>
              </a:rPr>
              <a:t>0</a:t>
            </a:r>
            <a:r>
              <a:rPr lang="nl-NL" sz="3000" b="1" dirty="0" smtClean="0">
                <a:latin typeface="Calibri" pitchFamily="34" charset="0"/>
              </a:rPr>
              <a:t/>
            </a:r>
            <a:br>
              <a:rPr lang="nl-NL" sz="3000" b="1" dirty="0" smtClean="0">
                <a:latin typeface="Calibri" pitchFamily="34" charset="0"/>
              </a:rPr>
            </a:br>
            <a:r>
              <a:rPr lang="nl-NL" sz="3000" b="1" dirty="0" smtClean="0">
                <a:latin typeface="Calibri" pitchFamily="34" charset="0"/>
              </a:rPr>
              <a:t>Vul het schema in</a:t>
            </a:r>
            <a:endParaRPr lang="nl-NL" sz="300" b="1" dirty="0" smtClean="0">
              <a:latin typeface="Calibri" pitchFamily="34" charset="0"/>
            </a:endParaRP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i="1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i="1" dirty="0" smtClean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>
              <a:latin typeface="Calibri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nl-NL" sz="9600" dirty="0" smtClean="0">
              <a:latin typeface="Calibri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149570"/>
              </p:ext>
            </p:extLst>
          </p:nvPr>
        </p:nvGraphicFramePr>
        <p:xfrm>
          <a:off x="619992" y="2121351"/>
          <a:ext cx="830579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6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pv -</a:t>
                      </a:r>
                      <a:r>
                        <a:rPr lang="nl-NL" sz="240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tt</a:t>
                      </a:r>
                      <a:endParaRPr lang="nl-NL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pv - </a:t>
                      </a:r>
                      <a:r>
                        <a:rPr lang="nl-NL" sz="240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vt</a:t>
                      </a:r>
                      <a:endParaRPr lang="nl-NL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err="1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vd</a:t>
                      </a:r>
                      <a:endParaRPr lang="nl-NL" sz="24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betrapt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is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 herovert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aseline="0" dirty="0" smtClean="0">
                          <a:latin typeface="Calibri" pitchFamily="34" charset="0"/>
                        </a:rPr>
                        <a:t>De stad werd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ondertekent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j heeft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ontbijt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 heeft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verdwaalt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 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>
                          <a:latin typeface="Calibri" pitchFamily="34" charset="0"/>
                        </a:rPr>
                        <a:t>Hij</a:t>
                      </a:r>
                      <a:r>
                        <a:rPr lang="nl-NL" sz="2400" baseline="0" dirty="0" smtClean="0">
                          <a:latin typeface="Calibri" pitchFamily="34" charset="0"/>
                        </a:rPr>
                        <a:t> was</a:t>
                      </a:r>
                      <a:endParaRPr lang="nl-NL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3505200" y="25908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betrapte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6400800" y="2590800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</a:rPr>
              <a:t>betrapt.</a:t>
            </a:r>
            <a:endParaRPr lang="nl-NL" sz="2400" dirty="0">
              <a:solidFill>
                <a:srgbClr val="3366FF"/>
              </a:solidFill>
              <a:latin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3505200" y="3493923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ondertekende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6" name="Tekstvak 15"/>
          <p:cNvSpPr txBox="1">
            <a:spLocks noChangeArrowheads="1"/>
          </p:cNvSpPr>
          <p:nvPr/>
        </p:nvSpPr>
        <p:spPr bwMode="auto">
          <a:xfrm>
            <a:off x="3505200" y="3032258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heroverde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7" name="Tekstvak 16"/>
          <p:cNvSpPr txBox="1">
            <a:spLocks noChangeArrowheads="1"/>
          </p:cNvSpPr>
          <p:nvPr/>
        </p:nvSpPr>
        <p:spPr bwMode="auto">
          <a:xfrm>
            <a:off x="7391400" y="30480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</a:t>
            </a:r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eroverd.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2" name="Tekstvak 21"/>
          <p:cNvSpPr txBox="1">
            <a:spLocks noChangeArrowheads="1"/>
          </p:cNvSpPr>
          <p:nvPr/>
        </p:nvSpPr>
        <p:spPr bwMode="auto">
          <a:xfrm>
            <a:off x="6705600" y="44196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verdwaald.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kstvak 14"/>
          <p:cNvSpPr txBox="1">
            <a:spLocks noChangeArrowheads="1"/>
          </p:cNvSpPr>
          <p:nvPr/>
        </p:nvSpPr>
        <p:spPr bwMode="auto">
          <a:xfrm>
            <a:off x="3509749" y="4436608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verdwaalde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8" name="Tekstvak 17"/>
          <p:cNvSpPr txBox="1">
            <a:spLocks noChangeArrowheads="1"/>
          </p:cNvSpPr>
          <p:nvPr/>
        </p:nvSpPr>
        <p:spPr bwMode="auto">
          <a:xfrm>
            <a:off x="6858000" y="35052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ondertekend.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9" name="Tekstvak 18"/>
          <p:cNvSpPr txBox="1">
            <a:spLocks noChangeArrowheads="1"/>
          </p:cNvSpPr>
          <p:nvPr/>
        </p:nvSpPr>
        <p:spPr bwMode="auto">
          <a:xfrm>
            <a:off x="3516573" y="3956589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ontbeet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" name="Tekstvak 19"/>
          <p:cNvSpPr txBox="1">
            <a:spLocks noChangeArrowheads="1"/>
          </p:cNvSpPr>
          <p:nvPr/>
        </p:nvSpPr>
        <p:spPr bwMode="auto">
          <a:xfrm>
            <a:off x="6915149" y="3955588"/>
            <a:ext cx="20212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ontbeten.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Persoonsvorm (pv) of voltooid deelwoord (</a:t>
            </a:r>
            <a:r>
              <a:rPr lang="nl-NL" sz="3000" b="1" dirty="0" err="1" smtClean="0">
                <a:latin typeface="Calibri" pitchFamily="34" charset="0"/>
              </a:rPr>
              <a:t>vd</a:t>
            </a:r>
            <a:r>
              <a:rPr lang="nl-NL" sz="3000" b="1" dirty="0" smtClean="0">
                <a:latin typeface="Calibri" pitchFamily="34" charset="0"/>
              </a:rPr>
              <a:t>)? 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Europese Unie heeft Nederlandse bierbrouwers </a:t>
            </a:r>
            <a:r>
              <a:rPr lang="nl-NL" sz="96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beboet </a:t>
            </a:r>
            <a:r>
              <a:rPr lang="nl-NL" sz="9600" dirty="0" smtClean="0">
                <a:latin typeface="Calibri" panose="020F0502020204030204" pitchFamily="34" charset="0"/>
              </a:rPr>
              <a:t>wegens het schenden van de regels.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Hoe meer een koe ligt, hoe meer die </a:t>
            </a:r>
            <a:r>
              <a:rPr lang="nl-NL" sz="96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herkauwt</a:t>
            </a:r>
            <a:r>
              <a:rPr lang="nl-NL" sz="9600" dirty="0" smtClean="0">
                <a:latin typeface="Calibri" panose="020F0502020204030204" pitchFamily="34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keeper is ervan </a:t>
            </a:r>
            <a:r>
              <a:rPr lang="nl-NL" sz="96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overtuigd</a:t>
            </a:r>
            <a:r>
              <a:rPr lang="nl-NL" sz="96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nl-NL" sz="9600" dirty="0" smtClean="0">
                <a:latin typeface="Calibri" panose="020F0502020204030204" pitchFamily="34" charset="0"/>
              </a:rPr>
              <a:t>dat PSV dit seizoen landskampioen wordt.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Als er teveel gassen in de maag en darmen van een gestrande, dode potvis komen, </a:t>
            </a:r>
            <a:r>
              <a:rPr lang="nl-NL" sz="96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ontploft </a:t>
            </a:r>
            <a:r>
              <a:rPr lang="nl-NL" sz="9600" dirty="0" smtClean="0">
                <a:latin typeface="Calibri" panose="020F0502020204030204" pitchFamily="34" charset="0"/>
              </a:rPr>
              <a:t>het kadaver.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In de Spaanse voetbalcompetitie is de achterstand tussen de nummers één en twee </a:t>
            </a:r>
            <a:r>
              <a:rPr lang="nl-NL" sz="9600" dirty="0" smtClean="0">
                <a:solidFill>
                  <a:srgbClr val="3366FF"/>
                </a:solidFill>
                <a:latin typeface="Calibri" panose="020F0502020204030204" pitchFamily="34" charset="0"/>
              </a:rPr>
              <a:t>verkleind </a:t>
            </a:r>
            <a:r>
              <a:rPr lang="nl-NL" sz="9600" dirty="0" smtClean="0">
                <a:latin typeface="Calibri" panose="020F0502020204030204" pitchFamily="34" charset="0"/>
              </a:rPr>
              <a:t>tot twee punten.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8172450" y="1750367"/>
            <a:ext cx="64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err="1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8172450" y="2535956"/>
            <a:ext cx="64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pv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8172450" y="3657600"/>
            <a:ext cx="64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err="1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8151978" y="4648200"/>
            <a:ext cx="64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pv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8151978" y="5638800"/>
            <a:ext cx="64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err="1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2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Wat is de juiste spelling?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Nadat hij een agent had </a:t>
            </a:r>
            <a:r>
              <a:rPr lang="nl-NL" sz="9600" i="1" dirty="0" smtClean="0">
                <a:latin typeface="Calibri" panose="020F0502020204030204" pitchFamily="34" charset="0"/>
              </a:rPr>
              <a:t>beledigd/beledigt</a:t>
            </a:r>
            <a:r>
              <a:rPr lang="nl-NL" sz="9600" dirty="0" smtClean="0">
                <a:latin typeface="Calibri" panose="020F0502020204030204" pitchFamily="34" charset="0"/>
              </a:rPr>
              <a:t>, is de 23-jarige man uit Baarn aangehouden.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Een 23-jarige man uit Baarn </a:t>
            </a:r>
            <a:r>
              <a:rPr lang="nl-NL" sz="9600" i="1" dirty="0" smtClean="0">
                <a:latin typeface="Calibri" panose="020F0502020204030204" pitchFamily="34" charset="0"/>
              </a:rPr>
              <a:t>beledigd/beledigt</a:t>
            </a:r>
            <a:r>
              <a:rPr lang="nl-NL" sz="9600" dirty="0" smtClean="0">
                <a:latin typeface="Calibri" panose="020F0502020204030204" pitchFamily="34" charset="0"/>
              </a:rPr>
              <a:t> een agent en wordt vervolgens aangehouden.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behoefte om een sigaret te roken </a:t>
            </a:r>
            <a:r>
              <a:rPr lang="nl-NL" sz="9600" i="1" dirty="0" smtClean="0">
                <a:latin typeface="Calibri" panose="020F0502020204030204" pitchFamily="34" charset="0"/>
              </a:rPr>
              <a:t>verminderd/vermindert </a:t>
            </a:r>
            <a:r>
              <a:rPr lang="nl-NL" sz="9600" dirty="0" smtClean="0">
                <a:latin typeface="Calibri" panose="020F0502020204030204" pitchFamily="34" charset="0"/>
              </a:rPr>
              <a:t>met een nicotinepleister.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nicotinepleister heeft de behoefte om een sigaret te roken bij mij </a:t>
            </a:r>
            <a:r>
              <a:rPr lang="nl-NL" sz="9600" i="1" dirty="0" smtClean="0">
                <a:latin typeface="Calibri" panose="020F0502020204030204" pitchFamily="34" charset="0"/>
              </a:rPr>
              <a:t>verminderd/vermindert.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7467600" y="2309757"/>
            <a:ext cx="13525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beledigd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7239000" y="3278832"/>
            <a:ext cx="1581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beledigt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7086600" y="4345632"/>
            <a:ext cx="17335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vermindert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7086600" y="5488632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verminderd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52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8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/>
            <a:r>
              <a:rPr lang="nl-NL" sz="3000" b="1" dirty="0" smtClean="0">
                <a:latin typeface="Calibri" pitchFamily="34" charset="0"/>
              </a:rPr>
              <a:t>Wat is de juiste spelling?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Van </a:t>
            </a:r>
            <a:r>
              <a:rPr lang="nl-NL" sz="9600" smtClean="0">
                <a:latin typeface="Calibri" panose="020F0502020204030204" pitchFamily="34" charset="0"/>
              </a:rPr>
              <a:t>de blessures </a:t>
            </a:r>
            <a:r>
              <a:rPr lang="nl-NL" sz="9600" dirty="0" smtClean="0">
                <a:latin typeface="Calibri" panose="020F0502020204030204" pitchFamily="34" charset="0"/>
              </a:rPr>
              <a:t>die hij opliep tijdens zijn valpartij, </a:t>
            </a:r>
            <a:r>
              <a:rPr lang="nl-NL" sz="9600" i="1" dirty="0" smtClean="0">
                <a:latin typeface="Calibri" panose="020F0502020204030204" pitchFamily="34" charset="0"/>
              </a:rPr>
              <a:t>hersteld/herstelt</a:t>
            </a:r>
            <a:r>
              <a:rPr lang="nl-NL" sz="9600" dirty="0" smtClean="0">
                <a:latin typeface="Calibri" panose="020F0502020204030204" pitchFamily="34" charset="0"/>
              </a:rPr>
              <a:t> de wielrenner moeizaam.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wielrenner is nog niet </a:t>
            </a:r>
            <a:r>
              <a:rPr lang="nl-NL" sz="9600" i="1" dirty="0" smtClean="0">
                <a:latin typeface="Calibri" panose="020F0502020204030204" pitchFamily="34" charset="0"/>
              </a:rPr>
              <a:t>hersteld/herstelt </a:t>
            </a:r>
            <a:r>
              <a:rPr lang="nl-NL" sz="9600" dirty="0" smtClean="0">
                <a:latin typeface="Calibri" panose="020F0502020204030204" pitchFamily="34" charset="0"/>
              </a:rPr>
              <a:t>van de blessures die hij tijdens zijn valpartij heeft opgelopen.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Na het ondertekenen van de papieren worden de sleutels door de makelaar aan de nieuwe huiseigenaar </a:t>
            </a:r>
            <a:r>
              <a:rPr lang="nl-NL" sz="9600" i="1" dirty="0" smtClean="0">
                <a:latin typeface="Calibri" panose="020F0502020204030204" pitchFamily="34" charset="0"/>
              </a:rPr>
              <a:t>overhandigd/overhandigt.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>
                <a:latin typeface="Calibri" panose="020F0502020204030204" pitchFamily="34" charset="0"/>
              </a:rPr>
              <a:t>De makelaar </a:t>
            </a:r>
            <a:r>
              <a:rPr lang="nl-NL" sz="9600" i="1" dirty="0" smtClean="0">
                <a:latin typeface="Calibri" panose="020F0502020204030204" pitchFamily="34" charset="0"/>
              </a:rPr>
              <a:t>overhandigd/overhandigt </a:t>
            </a:r>
            <a:r>
              <a:rPr lang="nl-NL" sz="9600" dirty="0" smtClean="0">
                <a:latin typeface="Calibri" panose="020F0502020204030204" pitchFamily="34" charset="0"/>
              </a:rPr>
              <a:t>de sleutels na het ondertekenen van de papieren aan de nieuwe huiseigenaar.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>
              <a:latin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9600" dirty="0" smtClean="0"/>
              <a:t> </a:t>
            </a:r>
            <a:endParaRPr lang="nl-NL" sz="96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9600" i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5100" i="1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sz="2000" dirty="0"/>
              <a:t>	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nl-NL" sz="24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84213" y="44450"/>
            <a:ext cx="81359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[logo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NN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] 	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Hoofdstuk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 3 | Spelling|  </a:t>
            </a:r>
            <a:r>
              <a:rPr lang="nl-NL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Persoonsvorm tegenwoordige tijd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|  		</a:t>
            </a:r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1F</a:t>
            </a:r>
            <a:endParaRPr lang="nl-NL" sz="1400" b="1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77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7477836" y="2024333"/>
            <a:ext cx="13525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herstelt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7363536" y="3050189"/>
            <a:ext cx="1581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hersteld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7116170" y="4270654"/>
            <a:ext cx="17958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overhandigd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7116170" y="5636567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 smtClean="0">
                <a:solidFill>
                  <a:srgbClr val="3366F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overhandigt</a:t>
            </a:r>
            <a:endParaRPr lang="nl-NL" sz="2400" dirty="0">
              <a:solidFill>
                <a:srgbClr val="3366F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87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2309</TotalTime>
  <Words>451</Words>
  <Application>Microsoft Office PowerPoint</Application>
  <PresentationFormat>On-screen Show (4:3)</PresentationFormat>
  <Paragraphs>197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Standaardontwerp</vt:lpstr>
      <vt:lpstr>Werkwoordspelling: lastige werkwoorden</vt:lpstr>
      <vt:lpstr>Hoor jij verschil?</vt:lpstr>
      <vt:lpstr>Persoonsvorm of voltooid deelwoord?</vt:lpstr>
      <vt:lpstr>0 Vul het schema in</vt:lpstr>
      <vt:lpstr>Persoonsvorm (pv) of voltooid deelwoord (vd)? </vt:lpstr>
      <vt:lpstr>Wat is de juiste spelling?</vt:lpstr>
      <vt:lpstr>Wat is de juiste spelling?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Raoul</dc:creator>
  <cp:lastModifiedBy>corei3</cp:lastModifiedBy>
  <cp:revision>163</cp:revision>
  <cp:lastPrinted>1601-01-01T00:00:00Z</cp:lastPrinted>
  <dcterms:created xsi:type="dcterms:W3CDTF">1601-01-01T00:00:00Z</dcterms:created>
  <dcterms:modified xsi:type="dcterms:W3CDTF">2019-01-15T00:15:16Z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