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58" r:id="rId3"/>
    <p:sldId id="259" r:id="rId4"/>
    <p:sldId id="263" r:id="rId5"/>
    <p:sldId id="260" r:id="rId6"/>
    <p:sldId id="261" r:id="rId7"/>
    <p:sldId id="262" r:id="rId8"/>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0" d="100"/>
          <a:sy n="50" d="100"/>
        </p:scale>
        <p:origin x="1267" y="3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44DC23D-E269-418B-B2F3-7431989F50F7}" type="datetimeFigureOut">
              <a:rPr lang="nl-NL" smtClean="0"/>
              <a:pPr/>
              <a:t>14-1-2019</a:t>
            </a:fld>
            <a:endParaRPr lang="nl-NL"/>
          </a:p>
        </p:txBody>
      </p:sp>
      <p:sp>
        <p:nvSpPr>
          <p:cNvPr id="4" name="Tijdelijke aanduiding voor dia-afbeelding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6" name="Tijdelijke aanduiding voor voetteks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780C0D9-C365-49F5-80B0-F23874CF884F}" type="slidenum">
              <a:rPr lang="nl-NL" smtClean="0"/>
              <a:pPr/>
              <a:t>‹#›</a:t>
            </a:fld>
            <a:endParaRPr lang="nl-NL"/>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smtClean="0"/>
              <a:t>Waarom geef je deze informatie?</a:t>
            </a:r>
          </a:p>
          <a:p>
            <a:r>
              <a:rPr lang="nl-NL" dirty="0" smtClean="0"/>
              <a:t>Waar komt deze informatie vandaan?</a:t>
            </a:r>
          </a:p>
          <a:p>
            <a:r>
              <a:rPr lang="nl-NL" dirty="0" smtClean="0"/>
              <a:t>Zouden we dit niet beter kunnen weglaten? Misschien is dit zelfs wel beledigend voor leerlingen</a:t>
            </a:r>
            <a:r>
              <a:rPr lang="nl-NL" baseline="0" dirty="0" smtClean="0"/>
              <a:t> met dyslexie en allochtonen die fouten maken</a:t>
            </a:r>
            <a:endParaRPr lang="nl-NL" dirty="0"/>
          </a:p>
        </p:txBody>
      </p:sp>
      <p:sp>
        <p:nvSpPr>
          <p:cNvPr id="4" name="Tijdelijke aanduiding voor dianummer 3"/>
          <p:cNvSpPr>
            <a:spLocks noGrp="1"/>
          </p:cNvSpPr>
          <p:nvPr>
            <p:ph type="sldNum" sz="quarter" idx="10"/>
          </p:nvPr>
        </p:nvSpPr>
        <p:spPr/>
        <p:txBody>
          <a:bodyPr/>
          <a:lstStyle/>
          <a:p>
            <a:fld id="{3780C0D9-C365-49F5-80B0-F23874CF884F}" type="slidenum">
              <a:rPr lang="nl-NL" smtClean="0"/>
              <a:pPr/>
              <a:t>2</a:t>
            </a:fld>
            <a:endParaRPr lang="nl-NL"/>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NL" dirty="0"/>
          </a:p>
        </p:txBody>
      </p:sp>
      <p:sp>
        <p:nvSpPr>
          <p:cNvPr id="4" name="Tijdelijke aanduiding voor dianummer 3"/>
          <p:cNvSpPr>
            <a:spLocks noGrp="1"/>
          </p:cNvSpPr>
          <p:nvPr>
            <p:ph type="sldNum" sz="quarter" idx="10"/>
          </p:nvPr>
        </p:nvSpPr>
        <p:spPr/>
        <p:txBody>
          <a:bodyPr/>
          <a:lstStyle/>
          <a:p>
            <a:fld id="{3780C0D9-C365-49F5-80B0-F23874CF884F}" type="slidenum">
              <a:rPr lang="nl-NL" smtClean="0"/>
              <a:pPr/>
              <a:t>3</a:t>
            </a:fld>
            <a:endParaRPr lang="nl-NL"/>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smtClean="0"/>
              <a:t>Klik om de stijl te bewerken</a:t>
            </a:r>
            <a:endParaRPr lang="nl-NL"/>
          </a:p>
        </p:txBody>
      </p:sp>
      <p:sp>
        <p:nvSpPr>
          <p:cNvPr id="3" name="O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de ondertitelstijl van het model te bewerken</a:t>
            </a:r>
            <a:endParaRPr lang="nl-NL"/>
          </a:p>
        </p:txBody>
      </p:sp>
      <p:sp>
        <p:nvSpPr>
          <p:cNvPr id="4" name="Tijdelijke aanduiding voor datum 3"/>
          <p:cNvSpPr>
            <a:spLocks noGrp="1"/>
          </p:cNvSpPr>
          <p:nvPr>
            <p:ph type="dt" sz="half" idx="10"/>
          </p:nvPr>
        </p:nvSpPr>
        <p:spPr/>
        <p:txBody>
          <a:bodyPr/>
          <a:lstStyle/>
          <a:p>
            <a:fld id="{7E12123C-AC83-49A7-8C60-F80483F31D3C}" type="datetimeFigureOut">
              <a:rPr lang="nl-NL" smtClean="0"/>
              <a:pPr/>
              <a:t>14-1-2019</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8BC0945D-BE52-4E84-A383-DB756F00DFF9}" type="slidenum">
              <a:rPr lang="nl-NL" smtClean="0"/>
              <a:pPr/>
              <a:t>‹#›</a:t>
            </a:fld>
            <a:endParaRPr lang="nl-NL"/>
          </a:p>
        </p:txBody>
      </p:sp>
    </p:spTree>
    <p:extLst>
      <p:ext uri="{BB962C8B-B14F-4D97-AF65-F5344CB8AC3E}">
        <p14:creationId xmlns:p14="http://schemas.microsoft.com/office/powerpoint/2010/main" val="28305403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7E12123C-AC83-49A7-8C60-F80483F31D3C}" type="datetimeFigureOut">
              <a:rPr lang="nl-NL" smtClean="0"/>
              <a:pPr/>
              <a:t>14-1-2019</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8BC0945D-BE52-4E84-A383-DB756F00DFF9}" type="slidenum">
              <a:rPr lang="nl-NL" smtClean="0"/>
              <a:pPr/>
              <a:t>‹#›</a:t>
            </a:fld>
            <a:endParaRPr lang="nl-NL"/>
          </a:p>
        </p:txBody>
      </p:sp>
    </p:spTree>
    <p:extLst>
      <p:ext uri="{BB962C8B-B14F-4D97-AF65-F5344CB8AC3E}">
        <p14:creationId xmlns:p14="http://schemas.microsoft.com/office/powerpoint/2010/main" val="3933780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7E12123C-AC83-49A7-8C60-F80483F31D3C}" type="datetimeFigureOut">
              <a:rPr lang="nl-NL" smtClean="0"/>
              <a:pPr/>
              <a:t>14-1-2019</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8BC0945D-BE52-4E84-A383-DB756F00DFF9}" type="slidenum">
              <a:rPr lang="nl-NL" smtClean="0"/>
              <a:pPr/>
              <a:t>‹#›</a:t>
            </a:fld>
            <a:endParaRPr lang="nl-NL"/>
          </a:p>
        </p:txBody>
      </p:sp>
    </p:spTree>
    <p:extLst>
      <p:ext uri="{BB962C8B-B14F-4D97-AF65-F5344CB8AC3E}">
        <p14:creationId xmlns:p14="http://schemas.microsoft.com/office/powerpoint/2010/main" val="27154174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7E12123C-AC83-49A7-8C60-F80483F31D3C}" type="datetimeFigureOut">
              <a:rPr lang="nl-NL" smtClean="0"/>
              <a:pPr/>
              <a:t>14-1-2019</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8BC0945D-BE52-4E84-A383-DB756F00DFF9}" type="slidenum">
              <a:rPr lang="nl-NL" smtClean="0"/>
              <a:pPr/>
              <a:t>‹#›</a:t>
            </a:fld>
            <a:endParaRPr lang="nl-NL"/>
          </a:p>
        </p:txBody>
      </p:sp>
    </p:spTree>
    <p:extLst>
      <p:ext uri="{BB962C8B-B14F-4D97-AF65-F5344CB8AC3E}">
        <p14:creationId xmlns:p14="http://schemas.microsoft.com/office/powerpoint/2010/main" val="8320084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Klik om de stijl te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Tijdelijke aanduiding voor datum 3"/>
          <p:cNvSpPr>
            <a:spLocks noGrp="1"/>
          </p:cNvSpPr>
          <p:nvPr>
            <p:ph type="dt" sz="half" idx="10"/>
          </p:nvPr>
        </p:nvSpPr>
        <p:spPr/>
        <p:txBody>
          <a:bodyPr/>
          <a:lstStyle/>
          <a:p>
            <a:fld id="{7E12123C-AC83-49A7-8C60-F80483F31D3C}" type="datetimeFigureOut">
              <a:rPr lang="nl-NL" smtClean="0"/>
              <a:pPr/>
              <a:t>14-1-2019</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8BC0945D-BE52-4E84-A383-DB756F00DFF9}" type="slidenum">
              <a:rPr lang="nl-NL" smtClean="0"/>
              <a:pPr/>
              <a:t>‹#›</a:t>
            </a:fld>
            <a:endParaRPr lang="nl-NL"/>
          </a:p>
        </p:txBody>
      </p:sp>
    </p:spTree>
    <p:extLst>
      <p:ext uri="{BB962C8B-B14F-4D97-AF65-F5344CB8AC3E}">
        <p14:creationId xmlns:p14="http://schemas.microsoft.com/office/powerpoint/2010/main" val="24127987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p>
            <a:fld id="{7E12123C-AC83-49A7-8C60-F80483F31D3C}" type="datetimeFigureOut">
              <a:rPr lang="nl-NL" smtClean="0"/>
              <a:pPr/>
              <a:t>14-1-2019</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8BC0945D-BE52-4E84-A383-DB756F00DFF9}" type="slidenum">
              <a:rPr lang="nl-NL" smtClean="0"/>
              <a:pPr/>
              <a:t>‹#›</a:t>
            </a:fld>
            <a:endParaRPr lang="nl-NL"/>
          </a:p>
        </p:txBody>
      </p:sp>
    </p:spTree>
    <p:extLst>
      <p:ext uri="{BB962C8B-B14F-4D97-AF65-F5344CB8AC3E}">
        <p14:creationId xmlns:p14="http://schemas.microsoft.com/office/powerpoint/2010/main" val="10727431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smtClean="0"/>
              <a:t>Klik om de stijl te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p>
            <a:fld id="{7E12123C-AC83-49A7-8C60-F80483F31D3C}" type="datetimeFigureOut">
              <a:rPr lang="nl-NL" smtClean="0"/>
              <a:pPr/>
              <a:t>14-1-2019</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8BC0945D-BE52-4E84-A383-DB756F00DFF9}" type="slidenum">
              <a:rPr lang="nl-NL" smtClean="0"/>
              <a:pPr/>
              <a:t>‹#›</a:t>
            </a:fld>
            <a:endParaRPr lang="nl-NL"/>
          </a:p>
        </p:txBody>
      </p:sp>
    </p:spTree>
    <p:extLst>
      <p:ext uri="{BB962C8B-B14F-4D97-AF65-F5344CB8AC3E}">
        <p14:creationId xmlns:p14="http://schemas.microsoft.com/office/powerpoint/2010/main" val="28394874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datum 2"/>
          <p:cNvSpPr>
            <a:spLocks noGrp="1"/>
          </p:cNvSpPr>
          <p:nvPr>
            <p:ph type="dt" sz="half" idx="10"/>
          </p:nvPr>
        </p:nvSpPr>
        <p:spPr/>
        <p:txBody>
          <a:bodyPr/>
          <a:lstStyle/>
          <a:p>
            <a:fld id="{7E12123C-AC83-49A7-8C60-F80483F31D3C}" type="datetimeFigureOut">
              <a:rPr lang="nl-NL" smtClean="0"/>
              <a:pPr/>
              <a:t>14-1-2019</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8BC0945D-BE52-4E84-A383-DB756F00DFF9}" type="slidenum">
              <a:rPr lang="nl-NL" smtClean="0"/>
              <a:pPr/>
              <a:t>‹#›</a:t>
            </a:fld>
            <a:endParaRPr lang="nl-NL"/>
          </a:p>
        </p:txBody>
      </p:sp>
    </p:spTree>
    <p:extLst>
      <p:ext uri="{BB962C8B-B14F-4D97-AF65-F5344CB8AC3E}">
        <p14:creationId xmlns:p14="http://schemas.microsoft.com/office/powerpoint/2010/main" val="17253677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7E12123C-AC83-49A7-8C60-F80483F31D3C}" type="datetimeFigureOut">
              <a:rPr lang="nl-NL" smtClean="0"/>
              <a:pPr/>
              <a:t>14-1-2019</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8BC0945D-BE52-4E84-A383-DB756F00DFF9}" type="slidenum">
              <a:rPr lang="nl-NL" smtClean="0"/>
              <a:pPr/>
              <a:t>‹#›</a:t>
            </a:fld>
            <a:endParaRPr lang="nl-NL"/>
          </a:p>
        </p:txBody>
      </p:sp>
    </p:spTree>
    <p:extLst>
      <p:ext uri="{BB962C8B-B14F-4D97-AF65-F5344CB8AC3E}">
        <p14:creationId xmlns:p14="http://schemas.microsoft.com/office/powerpoint/2010/main" val="6941471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Klik om de stijl te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7E12123C-AC83-49A7-8C60-F80483F31D3C}" type="datetimeFigureOut">
              <a:rPr lang="nl-NL" smtClean="0"/>
              <a:pPr/>
              <a:t>14-1-2019</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8BC0945D-BE52-4E84-A383-DB756F00DFF9}" type="slidenum">
              <a:rPr lang="nl-NL" smtClean="0"/>
              <a:pPr/>
              <a:t>‹#›</a:t>
            </a:fld>
            <a:endParaRPr lang="nl-NL"/>
          </a:p>
        </p:txBody>
      </p:sp>
    </p:spTree>
    <p:extLst>
      <p:ext uri="{BB962C8B-B14F-4D97-AF65-F5344CB8AC3E}">
        <p14:creationId xmlns:p14="http://schemas.microsoft.com/office/powerpoint/2010/main" val="29896789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Klik om de stijl te bewerken</a:t>
            </a:r>
            <a:endParaRPr lang="nl-NL"/>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smtClean="0"/>
              <a:t>Klik op het pictogram als u een afbeelding wilt toevoegen</a:t>
            </a:r>
            <a:endParaRPr lang="nl-NL"/>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7E12123C-AC83-49A7-8C60-F80483F31D3C}" type="datetimeFigureOut">
              <a:rPr lang="nl-NL" smtClean="0"/>
              <a:pPr/>
              <a:t>14-1-2019</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8BC0945D-BE52-4E84-A383-DB756F00DFF9}" type="slidenum">
              <a:rPr lang="nl-NL" smtClean="0"/>
              <a:pPr/>
              <a:t>‹#›</a:t>
            </a:fld>
            <a:endParaRPr lang="nl-NL"/>
          </a:p>
        </p:txBody>
      </p:sp>
    </p:spTree>
    <p:extLst>
      <p:ext uri="{BB962C8B-B14F-4D97-AF65-F5344CB8AC3E}">
        <p14:creationId xmlns:p14="http://schemas.microsoft.com/office/powerpoint/2010/main" val="41524012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smtClean="0"/>
              <a:t>Klik om de stijl te bewerken</a:t>
            </a:r>
            <a:endParaRPr lang="nl-NL"/>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E12123C-AC83-49A7-8C60-F80483F31D3C}" type="datetimeFigureOut">
              <a:rPr lang="nl-NL" smtClean="0"/>
              <a:pPr/>
              <a:t>14-1-2019</a:t>
            </a:fld>
            <a:endParaRPr lang="nl-NL"/>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BC0945D-BE52-4E84-A383-DB756F00DFF9}" type="slidenum">
              <a:rPr lang="nl-NL" smtClean="0"/>
              <a:pPr/>
              <a:t>‹#›</a:t>
            </a:fld>
            <a:endParaRPr lang="nl-NL"/>
          </a:p>
        </p:txBody>
      </p:sp>
    </p:spTree>
    <p:extLst>
      <p:ext uri="{BB962C8B-B14F-4D97-AF65-F5344CB8AC3E}">
        <p14:creationId xmlns:p14="http://schemas.microsoft.com/office/powerpoint/2010/main" val="17169870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2856"/>
            <a:ext cx="7772400" cy="1470025"/>
          </a:xfrm>
        </p:spPr>
        <p:txBody>
          <a:bodyPr>
            <a:normAutofit/>
          </a:bodyPr>
          <a:lstStyle/>
          <a:p>
            <a:r>
              <a:rPr lang="nl-NL" sz="3600" dirty="0" smtClean="0"/>
              <a:t>Hoofdstuk 5 </a:t>
            </a:r>
            <a:br>
              <a:rPr lang="nl-NL" sz="3600" dirty="0" smtClean="0"/>
            </a:br>
            <a:r>
              <a:rPr lang="nl-NL" sz="4000" dirty="0" smtClean="0"/>
              <a:t>Taalverzorging</a:t>
            </a:r>
            <a:endParaRPr lang="nl-NL" sz="3600" dirty="0"/>
          </a:p>
        </p:txBody>
      </p:sp>
      <p:sp>
        <p:nvSpPr>
          <p:cNvPr id="3" name="Ondertitel 2"/>
          <p:cNvSpPr>
            <a:spLocks noGrp="1"/>
          </p:cNvSpPr>
          <p:nvPr>
            <p:ph type="subTitle" idx="1"/>
          </p:nvPr>
        </p:nvSpPr>
        <p:spPr/>
        <p:txBody>
          <a:bodyPr>
            <a:normAutofit/>
          </a:bodyPr>
          <a:lstStyle/>
          <a:p>
            <a:r>
              <a:rPr lang="nl-NL" sz="2800" dirty="0" smtClean="0"/>
              <a:t>Formuleren: </a:t>
            </a:r>
            <a:r>
              <a:rPr lang="nl-NL" sz="2800" smtClean="0"/>
              <a:t>Juist formuleren</a:t>
            </a:r>
            <a:endParaRPr lang="nl-NL" sz="2800" dirty="0"/>
          </a:p>
        </p:txBody>
      </p:sp>
      <p:pic>
        <p:nvPicPr>
          <p:cNvPr id="4" name="Picture 7" descr="Topbanner-methodeportal-NN"/>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9144000" cy="765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kstvak 5"/>
          <p:cNvSpPr txBox="1">
            <a:spLocks noChangeArrowheads="1"/>
          </p:cNvSpPr>
          <p:nvPr/>
        </p:nvSpPr>
        <p:spPr bwMode="auto">
          <a:xfrm>
            <a:off x="755650" y="6550025"/>
            <a:ext cx="8064500" cy="274638"/>
          </a:xfrm>
          <a:prstGeom prst="rect">
            <a:avLst/>
          </a:prstGeom>
          <a:noFill/>
          <a:ln w="9525">
            <a:noFill/>
            <a:miter lim="800000"/>
            <a:headEnd/>
            <a:tailEnd/>
          </a:ln>
        </p:spPr>
        <p:txBody>
          <a:bodyPr>
            <a:spAutoFit/>
          </a:bodyPr>
          <a:lstStyle/>
          <a:p>
            <a:pPr eaLnBrk="1" hangingPunct="1"/>
            <a:r>
              <a:rPr lang="en-US" altLang="nl-NL" sz="1200" dirty="0">
                <a:solidFill>
                  <a:srgbClr val="A6A6A6"/>
                </a:solidFill>
              </a:rPr>
              <a:t>© </a:t>
            </a:r>
            <a:r>
              <a:rPr lang="en-US" altLang="nl-NL" sz="1200" dirty="0" err="1">
                <a:solidFill>
                  <a:srgbClr val="A6A6A6"/>
                </a:solidFill>
              </a:rPr>
              <a:t>Noordhoff</a:t>
            </a:r>
            <a:r>
              <a:rPr lang="en-US" altLang="nl-NL" sz="1200" dirty="0">
                <a:solidFill>
                  <a:srgbClr val="A6A6A6"/>
                </a:solidFill>
              </a:rPr>
              <a:t> </a:t>
            </a:r>
            <a:r>
              <a:rPr lang="en-US" altLang="nl-NL" sz="1200" dirty="0" err="1">
                <a:solidFill>
                  <a:srgbClr val="A6A6A6"/>
                </a:solidFill>
              </a:rPr>
              <a:t>Uitgevers</a:t>
            </a:r>
            <a:r>
              <a:rPr lang="en-US" altLang="nl-NL" sz="1200" dirty="0">
                <a:solidFill>
                  <a:srgbClr val="A6A6A6"/>
                </a:solidFill>
              </a:rPr>
              <a:t> </a:t>
            </a:r>
            <a:r>
              <a:rPr lang="en-US" altLang="nl-NL" sz="1200" dirty="0" err="1">
                <a:solidFill>
                  <a:srgbClr val="A6A6A6"/>
                </a:solidFill>
              </a:rPr>
              <a:t>bv</a:t>
            </a:r>
            <a:r>
              <a:rPr lang="en-US" altLang="nl-NL" sz="1200" dirty="0">
                <a:solidFill>
                  <a:srgbClr val="A6A6A6"/>
                </a:solidFill>
              </a:rPr>
              <a:t> 2015 					4 </a:t>
            </a:r>
            <a:r>
              <a:rPr lang="en-US" altLang="nl-NL" sz="1200" dirty="0" err="1" smtClean="0">
                <a:solidFill>
                  <a:srgbClr val="A6A6A6"/>
                </a:solidFill>
              </a:rPr>
              <a:t>gt</a:t>
            </a:r>
            <a:r>
              <a:rPr lang="en-US" altLang="nl-NL" sz="1200" dirty="0">
                <a:solidFill>
                  <a:srgbClr val="A6A6A6"/>
                </a:solidFill>
              </a:rPr>
              <a:t>	</a:t>
            </a:r>
            <a:r>
              <a:rPr lang="en-US" altLang="nl-NL" sz="1200" dirty="0" smtClean="0">
                <a:solidFill>
                  <a:srgbClr val="A6A6A6"/>
                </a:solidFill>
              </a:rPr>
              <a:t>2F</a:t>
            </a:r>
            <a:endParaRPr lang="nl-NL" altLang="nl-NL" sz="1200" dirty="0">
              <a:solidFill>
                <a:srgbClr val="A6A6A6"/>
              </a:solidFill>
            </a:endParaRPr>
          </a:p>
        </p:txBody>
      </p:sp>
    </p:spTree>
    <p:extLst>
      <p:ext uri="{BB962C8B-B14F-4D97-AF65-F5344CB8AC3E}">
        <p14:creationId xmlns:p14="http://schemas.microsoft.com/office/powerpoint/2010/main" val="104709260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476672"/>
            <a:ext cx="8229600" cy="1143000"/>
          </a:xfrm>
        </p:spPr>
        <p:txBody>
          <a:bodyPr>
            <a:normAutofit/>
          </a:bodyPr>
          <a:lstStyle/>
          <a:p>
            <a:r>
              <a:rPr lang="nl-NL" sz="3000" b="1" dirty="0" smtClean="0"/>
              <a:t>Waarom is juist formuleren belangrijk?</a:t>
            </a:r>
            <a:endParaRPr lang="nl-NL" sz="3000" b="1" dirty="0"/>
          </a:p>
        </p:txBody>
      </p:sp>
      <p:sp>
        <p:nvSpPr>
          <p:cNvPr id="3" name="Tijdelijke aanduiding voor inhoud 2"/>
          <p:cNvSpPr>
            <a:spLocks noGrp="1"/>
          </p:cNvSpPr>
          <p:nvPr>
            <p:ph idx="1"/>
          </p:nvPr>
        </p:nvSpPr>
        <p:spPr/>
        <p:txBody>
          <a:bodyPr>
            <a:normAutofit/>
          </a:bodyPr>
          <a:lstStyle/>
          <a:p>
            <a:endParaRPr lang="nl-NL" sz="2400" dirty="0" smtClean="0"/>
          </a:p>
          <a:p>
            <a:r>
              <a:rPr lang="nl-NL" sz="2400" dirty="0" smtClean="0"/>
              <a:t>Formuleringsfouten staan slordig.</a:t>
            </a:r>
          </a:p>
          <a:p>
            <a:endParaRPr lang="nl-NL" sz="2400" dirty="0" smtClean="0"/>
          </a:p>
          <a:p>
            <a:endParaRPr lang="nl-NL" sz="2400" dirty="0"/>
          </a:p>
          <a:p>
            <a:r>
              <a:rPr lang="nl-NL" sz="2400" dirty="0" smtClean="0"/>
              <a:t>Formuleringsfouten in een sollicitatiebrief verkleinen de kans op een sollicitatiegesprek.</a:t>
            </a:r>
          </a:p>
          <a:p>
            <a:endParaRPr lang="nl-NL" sz="2400" dirty="0" smtClean="0"/>
          </a:p>
          <a:p>
            <a:endParaRPr lang="nl-NL" sz="2400" dirty="0"/>
          </a:p>
          <a:p>
            <a:r>
              <a:rPr lang="nl-NL" sz="2400" dirty="0" smtClean="0"/>
              <a:t>Mensen die geen of weinig formuleringsfouten maken, worden slimmer ingeschat.</a:t>
            </a:r>
            <a:endParaRPr lang="nl-NL" sz="2400" dirty="0"/>
          </a:p>
        </p:txBody>
      </p:sp>
      <p:pic>
        <p:nvPicPr>
          <p:cNvPr id="4" name="Picture 7" descr="Topbanner-methodeportal-NN"/>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9144000" cy="765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333012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476672"/>
            <a:ext cx="8229600" cy="1143000"/>
          </a:xfrm>
        </p:spPr>
        <p:txBody>
          <a:bodyPr>
            <a:normAutofit/>
          </a:bodyPr>
          <a:lstStyle/>
          <a:p>
            <a:r>
              <a:rPr lang="nl-NL" sz="3000" b="1" dirty="0" smtClean="0"/>
              <a:t>Hoe voorkom je formuleringsfouten?</a:t>
            </a:r>
            <a:endParaRPr lang="nl-NL" sz="3000" b="1" dirty="0"/>
          </a:p>
        </p:txBody>
      </p:sp>
      <p:sp>
        <p:nvSpPr>
          <p:cNvPr id="3" name="Tijdelijke aanduiding voor inhoud 2"/>
          <p:cNvSpPr>
            <a:spLocks noGrp="1"/>
          </p:cNvSpPr>
          <p:nvPr>
            <p:ph idx="1"/>
          </p:nvPr>
        </p:nvSpPr>
        <p:spPr>
          <a:xfrm>
            <a:off x="457200" y="1600200"/>
            <a:ext cx="8229600" cy="4925144"/>
          </a:xfrm>
        </p:spPr>
        <p:txBody>
          <a:bodyPr>
            <a:normAutofit/>
          </a:bodyPr>
          <a:lstStyle/>
          <a:p>
            <a:pPr>
              <a:lnSpc>
                <a:spcPct val="120000"/>
              </a:lnSpc>
            </a:pPr>
            <a:r>
              <a:rPr lang="nl-NL" sz="2400" dirty="0" smtClean="0"/>
              <a:t>Maak je zinnen niet te lang en ingewikkeld;</a:t>
            </a:r>
          </a:p>
          <a:p>
            <a:pPr>
              <a:lnSpc>
                <a:spcPct val="120000"/>
              </a:lnSpc>
            </a:pPr>
            <a:endParaRPr lang="nl-NL" sz="2400" dirty="0"/>
          </a:p>
          <a:p>
            <a:pPr>
              <a:lnSpc>
                <a:spcPct val="120000"/>
              </a:lnSpc>
            </a:pPr>
            <a:r>
              <a:rPr lang="nl-NL" sz="2400" dirty="0" smtClean="0"/>
              <a:t>Gebruik signaalwoorden;</a:t>
            </a:r>
          </a:p>
          <a:p>
            <a:pPr>
              <a:lnSpc>
                <a:spcPct val="120000"/>
              </a:lnSpc>
            </a:pPr>
            <a:endParaRPr lang="nl-NL" sz="2400" dirty="0"/>
          </a:p>
          <a:p>
            <a:pPr>
              <a:lnSpc>
                <a:spcPct val="120000"/>
              </a:lnSpc>
            </a:pPr>
            <a:r>
              <a:rPr lang="nl-NL" sz="2400" dirty="0" smtClean="0"/>
              <a:t>Gebruik na verbindingswoorden en uitdrukkingen de juiste woordvolgorde;</a:t>
            </a:r>
          </a:p>
          <a:p>
            <a:pPr>
              <a:lnSpc>
                <a:spcPct val="120000"/>
              </a:lnSpc>
            </a:pPr>
            <a:endParaRPr lang="nl-NL" sz="2400" dirty="0"/>
          </a:p>
          <a:p>
            <a:pPr>
              <a:lnSpc>
                <a:spcPct val="120000"/>
              </a:lnSpc>
            </a:pPr>
            <a:r>
              <a:rPr lang="nl-NL" sz="2400" dirty="0" smtClean="0"/>
              <a:t>Controleer of je de werkwoorden </a:t>
            </a:r>
            <a:r>
              <a:rPr lang="nl-NL" sz="2400" i="1" dirty="0" smtClean="0"/>
              <a:t>kennen</a:t>
            </a:r>
            <a:r>
              <a:rPr lang="nl-NL" sz="2400" dirty="0" smtClean="0"/>
              <a:t>, </a:t>
            </a:r>
            <a:r>
              <a:rPr lang="nl-NL" sz="2400" i="1" dirty="0" smtClean="0"/>
              <a:t>kunnen</a:t>
            </a:r>
            <a:r>
              <a:rPr lang="nl-NL" sz="2400" dirty="0" smtClean="0"/>
              <a:t>, </a:t>
            </a:r>
            <a:r>
              <a:rPr lang="nl-NL" sz="2400" i="1" dirty="0" smtClean="0"/>
              <a:t>liggen</a:t>
            </a:r>
            <a:r>
              <a:rPr lang="nl-NL" sz="2400" dirty="0" smtClean="0"/>
              <a:t> en </a:t>
            </a:r>
            <a:r>
              <a:rPr lang="nl-NL" sz="2400" i="1" dirty="0" smtClean="0"/>
              <a:t>leggen</a:t>
            </a:r>
            <a:r>
              <a:rPr lang="nl-NL" sz="2400" dirty="0" smtClean="0"/>
              <a:t> juist gebruikt hebt;</a:t>
            </a:r>
            <a:endParaRPr lang="nl-NL" sz="2400" dirty="0"/>
          </a:p>
        </p:txBody>
      </p:sp>
      <p:pic>
        <p:nvPicPr>
          <p:cNvPr id="4" name="Picture 7" descr="Topbanner-methodeportal-NN"/>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9144000" cy="765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741083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476672"/>
            <a:ext cx="8229600" cy="1143000"/>
          </a:xfrm>
        </p:spPr>
        <p:txBody>
          <a:bodyPr>
            <a:normAutofit/>
          </a:bodyPr>
          <a:lstStyle/>
          <a:p>
            <a:r>
              <a:rPr lang="nl-NL" sz="3000" b="1" dirty="0" smtClean="0"/>
              <a:t>Hoe voorkom je formuleringsfouten?</a:t>
            </a:r>
            <a:endParaRPr lang="nl-NL" sz="3000" b="1" dirty="0"/>
          </a:p>
        </p:txBody>
      </p:sp>
      <p:sp>
        <p:nvSpPr>
          <p:cNvPr id="3" name="Tijdelijke aanduiding voor inhoud 2"/>
          <p:cNvSpPr>
            <a:spLocks noGrp="1"/>
          </p:cNvSpPr>
          <p:nvPr>
            <p:ph idx="1"/>
          </p:nvPr>
        </p:nvSpPr>
        <p:spPr>
          <a:xfrm>
            <a:off x="457200" y="1772816"/>
            <a:ext cx="8229600" cy="4525963"/>
          </a:xfrm>
        </p:spPr>
        <p:txBody>
          <a:bodyPr>
            <a:normAutofit/>
          </a:bodyPr>
          <a:lstStyle/>
          <a:p>
            <a:pPr>
              <a:lnSpc>
                <a:spcPct val="120000"/>
              </a:lnSpc>
            </a:pPr>
            <a:r>
              <a:rPr lang="nl-NL" sz="2400" dirty="0"/>
              <a:t>Controleer of je de juiste werkwoordsvorm gebruikt hebt;</a:t>
            </a:r>
          </a:p>
          <a:p>
            <a:pPr>
              <a:lnSpc>
                <a:spcPct val="120000"/>
              </a:lnSpc>
            </a:pPr>
            <a:endParaRPr lang="nl-NL" sz="2400" dirty="0" smtClean="0"/>
          </a:p>
          <a:p>
            <a:pPr>
              <a:lnSpc>
                <a:spcPct val="120000"/>
              </a:lnSpc>
            </a:pPr>
            <a:r>
              <a:rPr lang="nl-NL" sz="2400" dirty="0" smtClean="0"/>
              <a:t>Gebruik </a:t>
            </a:r>
            <a:r>
              <a:rPr lang="nl-NL" sz="2400" dirty="0"/>
              <a:t>verwijswoorden;</a:t>
            </a:r>
          </a:p>
          <a:p>
            <a:pPr>
              <a:lnSpc>
                <a:spcPct val="120000"/>
              </a:lnSpc>
            </a:pPr>
            <a:endParaRPr lang="nl-NL" sz="2400" dirty="0" smtClean="0"/>
          </a:p>
          <a:p>
            <a:pPr>
              <a:lnSpc>
                <a:spcPct val="120000"/>
              </a:lnSpc>
            </a:pPr>
            <a:r>
              <a:rPr lang="nl-NL" sz="2400" dirty="0" smtClean="0"/>
              <a:t>Gebruik </a:t>
            </a:r>
            <a:r>
              <a:rPr lang="nl-NL" sz="2400" i="1" dirty="0"/>
              <a:t>als</a:t>
            </a:r>
            <a:r>
              <a:rPr lang="nl-NL" sz="2400" dirty="0"/>
              <a:t> na een stellende trap en </a:t>
            </a:r>
            <a:r>
              <a:rPr lang="nl-NL" sz="2400" i="1" dirty="0"/>
              <a:t>dan</a:t>
            </a:r>
            <a:r>
              <a:rPr lang="nl-NL" sz="2400" dirty="0"/>
              <a:t> na een vergrotende trap;</a:t>
            </a:r>
          </a:p>
          <a:p>
            <a:pPr>
              <a:lnSpc>
                <a:spcPct val="120000"/>
              </a:lnSpc>
            </a:pPr>
            <a:endParaRPr lang="nl-NL" sz="2400" dirty="0" smtClean="0"/>
          </a:p>
          <a:p>
            <a:pPr>
              <a:lnSpc>
                <a:spcPct val="120000"/>
              </a:lnSpc>
            </a:pPr>
            <a:r>
              <a:rPr lang="nl-NL" sz="2400" dirty="0" smtClean="0"/>
              <a:t>Controleer </a:t>
            </a:r>
            <a:r>
              <a:rPr lang="nl-NL" sz="2400" dirty="0"/>
              <a:t>je tekst.</a:t>
            </a:r>
          </a:p>
          <a:p>
            <a:endParaRPr lang="nl-NL" sz="2400" dirty="0"/>
          </a:p>
        </p:txBody>
      </p:sp>
      <p:pic>
        <p:nvPicPr>
          <p:cNvPr id="4" name="Picture 7" descr="Topbanner-methodeportal-NN"/>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9144000" cy="765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909168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476672"/>
            <a:ext cx="8229600" cy="1143000"/>
          </a:xfrm>
        </p:spPr>
        <p:txBody>
          <a:bodyPr>
            <a:normAutofit/>
          </a:bodyPr>
          <a:lstStyle/>
          <a:p>
            <a:r>
              <a:rPr lang="nl-NL" sz="3000" b="1" dirty="0" smtClean="0"/>
              <a:t>Oefenen</a:t>
            </a:r>
            <a:endParaRPr lang="nl-NL" sz="3000" b="1" dirty="0"/>
          </a:p>
        </p:txBody>
      </p:sp>
      <p:sp>
        <p:nvSpPr>
          <p:cNvPr id="3" name="Tijdelijke aanduiding voor inhoud 2"/>
          <p:cNvSpPr>
            <a:spLocks noGrp="1"/>
          </p:cNvSpPr>
          <p:nvPr>
            <p:ph idx="1"/>
          </p:nvPr>
        </p:nvSpPr>
        <p:spPr/>
        <p:txBody>
          <a:bodyPr>
            <a:normAutofit lnSpcReduction="10000"/>
          </a:bodyPr>
          <a:lstStyle/>
          <a:p>
            <a:pPr marL="0" indent="0">
              <a:buNone/>
            </a:pPr>
            <a:r>
              <a:rPr lang="nl-NL" sz="2400" dirty="0" smtClean="0"/>
              <a:t>Kies de juiste optie</a:t>
            </a:r>
          </a:p>
          <a:p>
            <a:pPr marL="0" indent="0">
              <a:buNone/>
            </a:pPr>
            <a:endParaRPr lang="nl-NL" sz="2400" dirty="0"/>
          </a:p>
          <a:p>
            <a:pPr marL="457200" indent="-457200">
              <a:buFont typeface="+mj-lt"/>
              <a:buAutoNum type="arabicPeriod"/>
            </a:pPr>
            <a:r>
              <a:rPr lang="nl-NL" sz="2400" dirty="0" smtClean="0"/>
              <a:t>Mijn sleutels </a:t>
            </a:r>
            <a:r>
              <a:rPr lang="nl-NL" sz="2400" i="1" dirty="0" smtClean="0"/>
              <a:t>leggen/liggen</a:t>
            </a:r>
            <a:r>
              <a:rPr lang="nl-NL" sz="2400" dirty="0" smtClean="0"/>
              <a:t> nog op tafel dus </a:t>
            </a:r>
            <a:r>
              <a:rPr lang="nl-NL" sz="2400" i="1" dirty="0" smtClean="0"/>
              <a:t>ken/kan</a:t>
            </a:r>
            <a:r>
              <a:rPr lang="nl-NL" sz="2400" dirty="0" smtClean="0"/>
              <a:t> ik het huis niet in.</a:t>
            </a:r>
          </a:p>
          <a:p>
            <a:pPr marL="457200" indent="-457200">
              <a:buFont typeface="+mj-lt"/>
              <a:buAutoNum type="arabicPeriod"/>
            </a:pPr>
            <a:endParaRPr lang="nl-NL" sz="2400" dirty="0" smtClean="0"/>
          </a:p>
          <a:p>
            <a:pPr marL="457200" indent="-457200">
              <a:buFont typeface="+mj-lt"/>
              <a:buAutoNum type="arabicPeriod"/>
            </a:pPr>
            <a:r>
              <a:rPr lang="nl-NL" sz="2400" dirty="0" smtClean="0"/>
              <a:t>Mijn rapport is een stuk beter </a:t>
            </a:r>
            <a:r>
              <a:rPr lang="nl-NL" sz="2400" i="1" dirty="0" smtClean="0"/>
              <a:t>als/dan</a:t>
            </a:r>
            <a:r>
              <a:rPr lang="nl-NL" sz="2400" dirty="0" smtClean="0"/>
              <a:t> die van </a:t>
            </a:r>
            <a:r>
              <a:rPr lang="nl-NL" sz="2400" i="1" dirty="0" smtClean="0"/>
              <a:t>jou/jij</a:t>
            </a:r>
            <a:r>
              <a:rPr lang="nl-NL" sz="2400" dirty="0" smtClean="0"/>
              <a:t>.</a:t>
            </a:r>
          </a:p>
          <a:p>
            <a:pPr marL="457200" indent="-457200">
              <a:buFont typeface="+mj-lt"/>
              <a:buAutoNum type="arabicPeriod"/>
            </a:pPr>
            <a:endParaRPr lang="nl-NL" sz="2400" dirty="0"/>
          </a:p>
          <a:p>
            <a:pPr marL="457200" indent="-457200">
              <a:buFont typeface="+mj-lt"/>
              <a:buAutoNum type="arabicPeriod"/>
            </a:pPr>
            <a:r>
              <a:rPr lang="nl-NL" sz="2400" dirty="0" smtClean="0"/>
              <a:t>Ik ga morgen met de bus naar school, omdat/want het dan gaat regenen. </a:t>
            </a:r>
          </a:p>
          <a:p>
            <a:pPr marL="457200" indent="-457200">
              <a:buFont typeface="+mj-lt"/>
              <a:buAutoNum type="arabicPeriod"/>
            </a:pPr>
            <a:endParaRPr lang="nl-NL" sz="2400" dirty="0" smtClean="0"/>
          </a:p>
          <a:p>
            <a:pPr marL="457200" indent="-457200">
              <a:buFont typeface="+mj-lt"/>
              <a:buAutoNum type="arabicPeriod"/>
            </a:pPr>
            <a:r>
              <a:rPr lang="nl-NL" sz="2400" dirty="0" smtClean="0"/>
              <a:t>Een grote groep leerlingen had/hadden een onvoldoende.</a:t>
            </a:r>
            <a:endParaRPr lang="nl-NL" sz="2400" dirty="0"/>
          </a:p>
          <a:p>
            <a:pPr marL="457200" indent="-457200">
              <a:buFont typeface="+mj-lt"/>
              <a:buAutoNum type="arabicPeriod"/>
            </a:pPr>
            <a:endParaRPr lang="nl-NL" sz="2400" dirty="0"/>
          </a:p>
        </p:txBody>
      </p:sp>
      <p:pic>
        <p:nvPicPr>
          <p:cNvPr id="4" name="Picture 7" descr="Topbanner-methodeportal-NN"/>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9144000" cy="765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Ovaal 4"/>
          <p:cNvSpPr/>
          <p:nvPr/>
        </p:nvSpPr>
        <p:spPr>
          <a:xfrm>
            <a:off x="3558596" y="2348880"/>
            <a:ext cx="792088" cy="504056"/>
          </a:xfrm>
          <a:prstGeom prst="ellipse">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Ovaal 5"/>
          <p:cNvSpPr/>
          <p:nvPr/>
        </p:nvSpPr>
        <p:spPr>
          <a:xfrm>
            <a:off x="6948264" y="2348880"/>
            <a:ext cx="576064" cy="504056"/>
          </a:xfrm>
          <a:prstGeom prst="ellipse">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7" name="Ovaal 6"/>
          <p:cNvSpPr/>
          <p:nvPr/>
        </p:nvSpPr>
        <p:spPr>
          <a:xfrm>
            <a:off x="5148064" y="3488165"/>
            <a:ext cx="576064" cy="504056"/>
          </a:xfrm>
          <a:prstGeom prst="ellipse">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8" name="Ovaal 7"/>
          <p:cNvSpPr/>
          <p:nvPr/>
        </p:nvSpPr>
        <p:spPr>
          <a:xfrm>
            <a:off x="6632523" y="3523069"/>
            <a:ext cx="576064" cy="504056"/>
          </a:xfrm>
          <a:prstGeom prst="ellipse">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9" name="Ovaal 8"/>
          <p:cNvSpPr/>
          <p:nvPr/>
        </p:nvSpPr>
        <p:spPr>
          <a:xfrm>
            <a:off x="5652120" y="4293096"/>
            <a:ext cx="936104" cy="504056"/>
          </a:xfrm>
          <a:prstGeom prst="ellipse">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0" name="Ovaal 9"/>
          <p:cNvSpPr/>
          <p:nvPr/>
        </p:nvSpPr>
        <p:spPr>
          <a:xfrm>
            <a:off x="4283968" y="5445224"/>
            <a:ext cx="617360" cy="504056"/>
          </a:xfrm>
          <a:prstGeom prst="ellipse">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19264579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9" grpId="0" animBg="1"/>
      <p:bldP spid="10"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476672"/>
            <a:ext cx="8229600" cy="1143000"/>
          </a:xfrm>
        </p:spPr>
        <p:txBody>
          <a:bodyPr>
            <a:normAutofit/>
          </a:bodyPr>
          <a:lstStyle/>
          <a:p>
            <a:r>
              <a:rPr lang="nl-NL" sz="3000" b="1" dirty="0" smtClean="0"/>
              <a:t>Oefenen</a:t>
            </a:r>
            <a:endParaRPr lang="nl-NL" sz="3000" b="1" dirty="0"/>
          </a:p>
        </p:txBody>
      </p:sp>
      <p:sp>
        <p:nvSpPr>
          <p:cNvPr id="3" name="Tijdelijke aanduiding voor inhoud 2"/>
          <p:cNvSpPr>
            <a:spLocks noGrp="1"/>
          </p:cNvSpPr>
          <p:nvPr>
            <p:ph idx="1"/>
          </p:nvPr>
        </p:nvSpPr>
        <p:spPr>
          <a:xfrm>
            <a:off x="457200" y="1484784"/>
            <a:ext cx="8229600" cy="5256584"/>
          </a:xfrm>
        </p:spPr>
        <p:txBody>
          <a:bodyPr>
            <a:normAutofit lnSpcReduction="10000"/>
          </a:bodyPr>
          <a:lstStyle/>
          <a:p>
            <a:r>
              <a:rPr lang="nl-NL" sz="2400" dirty="0" smtClean="0"/>
              <a:t>Vul een passend verwijswoord in</a:t>
            </a:r>
          </a:p>
          <a:p>
            <a:endParaRPr lang="nl-NL" sz="2400" dirty="0"/>
          </a:p>
          <a:p>
            <a:pPr marL="457200" indent="-457200">
              <a:buFont typeface="+mj-lt"/>
              <a:buAutoNum type="arabicPeriod"/>
            </a:pPr>
            <a:r>
              <a:rPr lang="nl-NL" sz="2400" dirty="0" smtClean="0"/>
              <a:t>Het fitnessabonnement ____ ik laatst heb afgesloten, blijkt goedkoper dan ik had gedacht.</a:t>
            </a:r>
          </a:p>
          <a:p>
            <a:pPr marL="457200" indent="-457200">
              <a:buFont typeface="+mj-lt"/>
              <a:buAutoNum type="arabicPeriod"/>
            </a:pPr>
            <a:endParaRPr lang="nl-NL" sz="2400" dirty="0"/>
          </a:p>
          <a:p>
            <a:pPr marL="457200" indent="-457200">
              <a:buFont typeface="+mj-lt"/>
              <a:buAutoNum type="arabicPeriod"/>
            </a:pPr>
            <a:r>
              <a:rPr lang="nl-NL" sz="2400" dirty="0" smtClean="0"/>
              <a:t>Tijdens de toets hoorde ik een heel hard tikkende klok, _____ ik erg storend vond.</a:t>
            </a:r>
          </a:p>
          <a:p>
            <a:pPr marL="457200" indent="-457200">
              <a:buFont typeface="+mj-lt"/>
              <a:buAutoNum type="arabicPeriod"/>
            </a:pPr>
            <a:endParaRPr lang="nl-NL" sz="2400" dirty="0"/>
          </a:p>
          <a:p>
            <a:pPr marL="457200" indent="-457200">
              <a:buFont typeface="+mj-lt"/>
              <a:buAutoNum type="arabicPeriod"/>
            </a:pPr>
            <a:r>
              <a:rPr lang="nl-NL" sz="2400" dirty="0" smtClean="0"/>
              <a:t>______ puppy’s zijn echt schattig, maar _____ van Herman zijn ook erg lief.</a:t>
            </a:r>
          </a:p>
          <a:p>
            <a:pPr marL="457200" indent="-457200">
              <a:buFont typeface="+mj-lt"/>
              <a:buAutoNum type="arabicPeriod"/>
            </a:pPr>
            <a:endParaRPr lang="nl-NL" sz="2400" dirty="0"/>
          </a:p>
          <a:p>
            <a:pPr marL="457200" indent="-457200">
              <a:buFont typeface="+mj-lt"/>
              <a:buAutoNum type="arabicPeriod"/>
            </a:pPr>
            <a:r>
              <a:rPr lang="nl-NL" sz="2400" dirty="0" smtClean="0"/>
              <a:t>De boom ______ ik vroeger klom, staat in de tuin van de jongen _______ ik nog steeds verliefd ben.</a:t>
            </a:r>
          </a:p>
          <a:p>
            <a:pPr marL="457200" indent="-457200">
              <a:buFont typeface="+mj-lt"/>
              <a:buAutoNum type="arabicPeriod"/>
            </a:pPr>
            <a:endParaRPr lang="nl-NL" sz="2400" dirty="0"/>
          </a:p>
          <a:p>
            <a:pPr marL="457200" indent="-457200">
              <a:buFont typeface="+mj-lt"/>
              <a:buAutoNum type="arabicPeriod"/>
            </a:pPr>
            <a:endParaRPr lang="nl-NL" sz="2400" dirty="0"/>
          </a:p>
        </p:txBody>
      </p:sp>
      <p:pic>
        <p:nvPicPr>
          <p:cNvPr id="4" name="Picture 7" descr="Topbanner-methodeportal-NN"/>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9144000" cy="765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kstvak 4"/>
          <p:cNvSpPr txBox="1"/>
          <p:nvPr/>
        </p:nvSpPr>
        <p:spPr>
          <a:xfrm>
            <a:off x="3995936" y="2247255"/>
            <a:ext cx="648072" cy="461665"/>
          </a:xfrm>
          <a:prstGeom prst="rect">
            <a:avLst/>
          </a:prstGeom>
          <a:noFill/>
        </p:spPr>
        <p:txBody>
          <a:bodyPr wrap="square" rtlCol="0">
            <a:spAutoFit/>
          </a:bodyPr>
          <a:lstStyle/>
          <a:p>
            <a:r>
              <a:rPr lang="nl-NL" sz="2400" dirty="0" smtClean="0">
                <a:solidFill>
                  <a:srgbClr val="00B050"/>
                </a:solidFill>
              </a:rPr>
              <a:t>dat</a:t>
            </a:r>
            <a:endParaRPr lang="nl-NL" sz="2400" dirty="0">
              <a:solidFill>
                <a:srgbClr val="00B050"/>
              </a:solidFill>
            </a:endParaRPr>
          </a:p>
        </p:txBody>
      </p:sp>
      <p:sp>
        <p:nvSpPr>
          <p:cNvPr id="6" name="Tekstvak 5"/>
          <p:cNvSpPr txBox="1"/>
          <p:nvPr/>
        </p:nvSpPr>
        <p:spPr>
          <a:xfrm>
            <a:off x="1080120" y="3717032"/>
            <a:ext cx="971600" cy="461665"/>
          </a:xfrm>
          <a:prstGeom prst="rect">
            <a:avLst/>
          </a:prstGeom>
          <a:noFill/>
        </p:spPr>
        <p:txBody>
          <a:bodyPr wrap="square" rtlCol="0">
            <a:spAutoFit/>
          </a:bodyPr>
          <a:lstStyle/>
          <a:p>
            <a:r>
              <a:rPr lang="nl-NL" sz="2400" dirty="0" smtClean="0">
                <a:solidFill>
                  <a:srgbClr val="00B050"/>
                </a:solidFill>
              </a:rPr>
              <a:t>wat</a:t>
            </a:r>
            <a:endParaRPr lang="nl-NL" sz="2400" dirty="0">
              <a:solidFill>
                <a:srgbClr val="00B050"/>
              </a:solidFill>
            </a:endParaRPr>
          </a:p>
        </p:txBody>
      </p:sp>
      <p:sp>
        <p:nvSpPr>
          <p:cNvPr id="7" name="Tekstvak 6"/>
          <p:cNvSpPr txBox="1"/>
          <p:nvPr/>
        </p:nvSpPr>
        <p:spPr>
          <a:xfrm>
            <a:off x="1080120" y="4509120"/>
            <a:ext cx="792088" cy="461665"/>
          </a:xfrm>
          <a:prstGeom prst="rect">
            <a:avLst/>
          </a:prstGeom>
          <a:noFill/>
        </p:spPr>
        <p:txBody>
          <a:bodyPr wrap="square" rtlCol="0">
            <a:spAutoFit/>
          </a:bodyPr>
          <a:lstStyle/>
          <a:p>
            <a:r>
              <a:rPr lang="nl-NL" sz="2400" dirty="0" smtClean="0">
                <a:solidFill>
                  <a:srgbClr val="00B050"/>
                </a:solidFill>
              </a:rPr>
              <a:t>Deze</a:t>
            </a:r>
            <a:endParaRPr lang="nl-NL" sz="2400" dirty="0">
              <a:solidFill>
                <a:srgbClr val="00B050"/>
              </a:solidFill>
            </a:endParaRPr>
          </a:p>
        </p:txBody>
      </p:sp>
      <p:sp>
        <p:nvSpPr>
          <p:cNvPr id="8" name="Tekstvak 7"/>
          <p:cNvSpPr txBox="1"/>
          <p:nvPr/>
        </p:nvSpPr>
        <p:spPr>
          <a:xfrm>
            <a:off x="6012160" y="4509120"/>
            <a:ext cx="648072" cy="461665"/>
          </a:xfrm>
          <a:prstGeom prst="rect">
            <a:avLst/>
          </a:prstGeom>
          <a:noFill/>
        </p:spPr>
        <p:txBody>
          <a:bodyPr wrap="square" rtlCol="0">
            <a:spAutoFit/>
          </a:bodyPr>
          <a:lstStyle/>
          <a:p>
            <a:r>
              <a:rPr lang="nl-NL" sz="2400" dirty="0" smtClean="0">
                <a:solidFill>
                  <a:srgbClr val="00B050"/>
                </a:solidFill>
              </a:rPr>
              <a:t>die</a:t>
            </a:r>
            <a:endParaRPr lang="nl-NL" sz="2400" dirty="0">
              <a:solidFill>
                <a:srgbClr val="00B050"/>
              </a:solidFill>
            </a:endParaRPr>
          </a:p>
        </p:txBody>
      </p:sp>
      <p:sp>
        <p:nvSpPr>
          <p:cNvPr id="9" name="Tekstvak 8"/>
          <p:cNvSpPr txBox="1"/>
          <p:nvPr/>
        </p:nvSpPr>
        <p:spPr>
          <a:xfrm>
            <a:off x="2123728" y="5661248"/>
            <a:ext cx="1080120" cy="461665"/>
          </a:xfrm>
          <a:prstGeom prst="rect">
            <a:avLst/>
          </a:prstGeom>
          <a:noFill/>
        </p:spPr>
        <p:txBody>
          <a:bodyPr wrap="square" rtlCol="0">
            <a:spAutoFit/>
          </a:bodyPr>
          <a:lstStyle/>
          <a:p>
            <a:r>
              <a:rPr lang="nl-NL" sz="2400" dirty="0" smtClean="0">
                <a:solidFill>
                  <a:srgbClr val="00B050"/>
                </a:solidFill>
              </a:rPr>
              <a:t>waarin</a:t>
            </a:r>
            <a:endParaRPr lang="nl-NL" sz="2400" dirty="0">
              <a:solidFill>
                <a:srgbClr val="00B050"/>
              </a:solidFill>
            </a:endParaRPr>
          </a:p>
        </p:txBody>
      </p:sp>
      <p:sp>
        <p:nvSpPr>
          <p:cNvPr id="10" name="Tekstvak 9"/>
          <p:cNvSpPr txBox="1"/>
          <p:nvPr/>
        </p:nvSpPr>
        <p:spPr>
          <a:xfrm>
            <a:off x="1979712" y="5949280"/>
            <a:ext cx="1440160" cy="461665"/>
          </a:xfrm>
          <a:prstGeom prst="rect">
            <a:avLst/>
          </a:prstGeom>
          <a:noFill/>
        </p:spPr>
        <p:txBody>
          <a:bodyPr wrap="square" rtlCol="0">
            <a:spAutoFit/>
          </a:bodyPr>
          <a:lstStyle/>
          <a:p>
            <a:r>
              <a:rPr lang="nl-NL" sz="2400" dirty="0" smtClean="0">
                <a:solidFill>
                  <a:srgbClr val="00B050"/>
                </a:solidFill>
              </a:rPr>
              <a:t>op wie</a:t>
            </a:r>
            <a:endParaRPr lang="nl-NL" sz="2400" dirty="0">
              <a:solidFill>
                <a:srgbClr val="00B050"/>
              </a:solidFill>
            </a:endParaRPr>
          </a:p>
        </p:txBody>
      </p:sp>
    </p:spTree>
    <p:extLst>
      <p:ext uri="{BB962C8B-B14F-4D97-AF65-F5344CB8AC3E}">
        <p14:creationId xmlns:p14="http://schemas.microsoft.com/office/powerpoint/2010/main" val="5770309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P spid="1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476672"/>
            <a:ext cx="8229600" cy="1143000"/>
          </a:xfrm>
        </p:spPr>
        <p:txBody>
          <a:bodyPr>
            <a:normAutofit/>
          </a:bodyPr>
          <a:lstStyle/>
          <a:p>
            <a:r>
              <a:rPr lang="nl-NL" sz="3000" b="1" dirty="0" smtClean="0"/>
              <a:t>Oefenen</a:t>
            </a:r>
            <a:endParaRPr lang="nl-NL" sz="3000" b="1" dirty="0"/>
          </a:p>
        </p:txBody>
      </p:sp>
      <p:sp>
        <p:nvSpPr>
          <p:cNvPr id="3" name="Tijdelijke aanduiding voor inhoud 2"/>
          <p:cNvSpPr>
            <a:spLocks noGrp="1"/>
          </p:cNvSpPr>
          <p:nvPr>
            <p:ph idx="1"/>
          </p:nvPr>
        </p:nvSpPr>
        <p:spPr>
          <a:xfrm>
            <a:off x="457200" y="1600201"/>
            <a:ext cx="8229600" cy="892696"/>
          </a:xfrm>
        </p:spPr>
        <p:txBody>
          <a:bodyPr>
            <a:normAutofit/>
          </a:bodyPr>
          <a:lstStyle/>
          <a:p>
            <a:r>
              <a:rPr lang="nl-NL" sz="2400" dirty="0" smtClean="0"/>
              <a:t>In de volgende tekst staan vijf formuleringsfouten. Vind en verbeter ze.</a:t>
            </a:r>
          </a:p>
          <a:p>
            <a:endParaRPr lang="nl-NL" sz="2400" dirty="0"/>
          </a:p>
          <a:p>
            <a:pPr marL="0" indent="0">
              <a:buNone/>
            </a:pPr>
            <a:endParaRPr lang="nl-NL" sz="2400" dirty="0"/>
          </a:p>
        </p:txBody>
      </p:sp>
      <p:pic>
        <p:nvPicPr>
          <p:cNvPr id="4" name="Picture 7" descr="Topbanner-methodeportal-NN"/>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9144000" cy="765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kstvak 4"/>
          <p:cNvSpPr txBox="1"/>
          <p:nvPr/>
        </p:nvSpPr>
        <p:spPr>
          <a:xfrm>
            <a:off x="611560" y="2564904"/>
            <a:ext cx="8064896" cy="2308324"/>
          </a:xfrm>
          <a:prstGeom prst="rect">
            <a:avLst/>
          </a:prstGeom>
          <a:noFill/>
        </p:spPr>
        <p:txBody>
          <a:bodyPr wrap="square" rtlCol="0">
            <a:spAutoFit/>
          </a:bodyPr>
          <a:lstStyle/>
          <a:p>
            <a:r>
              <a:rPr lang="nl-NL" sz="2400" dirty="0"/>
              <a:t>Erik is nogal lui. Hij legt het liefst de hele dag in zijn bed. Als hij eruit komt, wilt hij het liefst gamen. Zijn broertje is misschien nog wel luier als hem en ook zijn vader is niet echt een goed voorbeeld. Ze zeggen niet voor niets ‘niet ver van de boom valt de appel’.</a:t>
            </a:r>
          </a:p>
          <a:p>
            <a:endParaRPr lang="nl-NL" sz="2400" dirty="0"/>
          </a:p>
        </p:txBody>
      </p:sp>
      <p:sp>
        <p:nvSpPr>
          <p:cNvPr id="6" name="Tekstvak 5"/>
          <p:cNvSpPr txBox="1"/>
          <p:nvPr/>
        </p:nvSpPr>
        <p:spPr>
          <a:xfrm>
            <a:off x="611560" y="2564904"/>
            <a:ext cx="8073636" cy="1938992"/>
          </a:xfrm>
          <a:prstGeom prst="rect">
            <a:avLst/>
          </a:prstGeom>
          <a:noFill/>
        </p:spPr>
        <p:txBody>
          <a:bodyPr wrap="square" rtlCol="0">
            <a:spAutoFit/>
          </a:bodyPr>
          <a:lstStyle/>
          <a:p>
            <a:r>
              <a:rPr lang="nl-NL" sz="2400" dirty="0"/>
              <a:t>Erik is nogal lui. Hij </a:t>
            </a:r>
            <a:r>
              <a:rPr lang="nl-NL" sz="2400" dirty="0">
                <a:solidFill>
                  <a:srgbClr val="FF0000"/>
                </a:solidFill>
              </a:rPr>
              <a:t>legt</a:t>
            </a:r>
            <a:r>
              <a:rPr lang="nl-NL" sz="2400" dirty="0"/>
              <a:t> het liefst de hele dag in zijn bed. Als hij eruit komt, </a:t>
            </a:r>
            <a:r>
              <a:rPr lang="nl-NL" sz="2400" dirty="0">
                <a:solidFill>
                  <a:srgbClr val="FF0000"/>
                </a:solidFill>
              </a:rPr>
              <a:t>wilt</a:t>
            </a:r>
            <a:r>
              <a:rPr lang="nl-NL" sz="2400" dirty="0"/>
              <a:t> hij het liefst gamen. Zijn broertje is misschien nog wel luier </a:t>
            </a:r>
            <a:r>
              <a:rPr lang="nl-NL" sz="2400" dirty="0">
                <a:solidFill>
                  <a:srgbClr val="FF0000"/>
                </a:solidFill>
              </a:rPr>
              <a:t>als</a:t>
            </a:r>
            <a:r>
              <a:rPr lang="nl-NL" sz="2400" dirty="0"/>
              <a:t> </a:t>
            </a:r>
            <a:r>
              <a:rPr lang="nl-NL" sz="2400" dirty="0">
                <a:solidFill>
                  <a:srgbClr val="FF0000"/>
                </a:solidFill>
              </a:rPr>
              <a:t>hem</a:t>
            </a:r>
            <a:r>
              <a:rPr lang="nl-NL" sz="2400" dirty="0"/>
              <a:t> en ook zijn vader is niet echt een goed voorbeeld. Ze zeggen niet voor niets ‘</a:t>
            </a:r>
            <a:r>
              <a:rPr lang="nl-NL" sz="2400" dirty="0">
                <a:solidFill>
                  <a:srgbClr val="FF0000"/>
                </a:solidFill>
              </a:rPr>
              <a:t>niet ver van de boom valt de appel</a:t>
            </a:r>
            <a:r>
              <a:rPr lang="nl-NL" sz="2400" dirty="0" smtClean="0"/>
              <a:t>’.</a:t>
            </a:r>
            <a:endParaRPr lang="nl-NL" sz="2400" dirty="0"/>
          </a:p>
        </p:txBody>
      </p:sp>
      <p:sp>
        <p:nvSpPr>
          <p:cNvPr id="7" name="Tekstvak 6"/>
          <p:cNvSpPr txBox="1"/>
          <p:nvPr/>
        </p:nvSpPr>
        <p:spPr>
          <a:xfrm>
            <a:off x="611560" y="4437112"/>
            <a:ext cx="8208912" cy="2215991"/>
          </a:xfrm>
          <a:prstGeom prst="rect">
            <a:avLst/>
          </a:prstGeom>
          <a:noFill/>
        </p:spPr>
        <p:txBody>
          <a:bodyPr wrap="square" rtlCol="0">
            <a:spAutoFit/>
          </a:bodyPr>
          <a:lstStyle/>
          <a:p>
            <a:r>
              <a:rPr lang="nl-NL" sz="2400" dirty="0"/>
              <a:t>Erik is nogal lui. Hij </a:t>
            </a:r>
            <a:r>
              <a:rPr lang="nl-NL" sz="2400" dirty="0" smtClean="0">
                <a:solidFill>
                  <a:srgbClr val="00B050"/>
                </a:solidFill>
              </a:rPr>
              <a:t>ligt</a:t>
            </a:r>
            <a:r>
              <a:rPr lang="nl-NL" sz="2400" dirty="0" smtClean="0"/>
              <a:t> </a:t>
            </a:r>
            <a:r>
              <a:rPr lang="nl-NL" sz="2400" dirty="0"/>
              <a:t>het liefst de hele dag in zijn bed. Als hij eruit komt, </a:t>
            </a:r>
            <a:r>
              <a:rPr lang="nl-NL" sz="2400" dirty="0" smtClean="0">
                <a:solidFill>
                  <a:srgbClr val="00B050"/>
                </a:solidFill>
              </a:rPr>
              <a:t>wil</a:t>
            </a:r>
            <a:r>
              <a:rPr lang="nl-NL" sz="2400" dirty="0" smtClean="0"/>
              <a:t> </a:t>
            </a:r>
            <a:r>
              <a:rPr lang="nl-NL" sz="2400" dirty="0"/>
              <a:t>hij het liefst gamen. Zijn broertje is misschien nog wel luier </a:t>
            </a:r>
            <a:r>
              <a:rPr lang="nl-NL" sz="2400" dirty="0" smtClean="0">
                <a:solidFill>
                  <a:srgbClr val="00B050"/>
                </a:solidFill>
              </a:rPr>
              <a:t>dan hij </a:t>
            </a:r>
            <a:r>
              <a:rPr lang="nl-NL" sz="2400" dirty="0" smtClean="0"/>
              <a:t>en </a:t>
            </a:r>
            <a:r>
              <a:rPr lang="nl-NL" sz="2400" dirty="0"/>
              <a:t>ook zijn vader is niet echt een goed voorbeeld. Ze zeggen niet voor niets </a:t>
            </a:r>
            <a:r>
              <a:rPr lang="nl-NL" sz="2400" dirty="0" smtClean="0"/>
              <a:t>‘</a:t>
            </a:r>
            <a:r>
              <a:rPr lang="nl-NL" sz="2400" dirty="0" smtClean="0">
                <a:solidFill>
                  <a:srgbClr val="00B050"/>
                </a:solidFill>
              </a:rPr>
              <a:t>de appel valt niet ver van de boom</a:t>
            </a:r>
            <a:r>
              <a:rPr lang="nl-NL" sz="2400" dirty="0" smtClean="0"/>
              <a:t>’.</a:t>
            </a:r>
            <a:endParaRPr lang="nl-NL" sz="2400" dirty="0"/>
          </a:p>
          <a:p>
            <a:endParaRPr lang="nl-NL" dirty="0"/>
          </a:p>
        </p:txBody>
      </p:sp>
    </p:spTree>
    <p:extLst>
      <p:ext uri="{BB962C8B-B14F-4D97-AF65-F5344CB8AC3E}">
        <p14:creationId xmlns:p14="http://schemas.microsoft.com/office/powerpoint/2010/main" val="32255850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par>
                                <p:cTn id="11" presetID="1" presetClass="exit" presetSubtype="0" fill="hold" grpId="1" nodeType="withEffect">
                                  <p:stCondLst>
                                    <p:cond delay="0"/>
                                  </p:stCondLst>
                                  <p:childTnLst>
                                    <p:set>
                                      <p:cBhvr>
                                        <p:cTn id="12" dur="1" fill="hold">
                                          <p:stCondLst>
                                            <p:cond delay="0"/>
                                          </p:stCondLst>
                                        </p:cTn>
                                        <p:tgtEl>
                                          <p:spTgt spid="5"/>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5" grpId="1"/>
      <p:bldP spid="6" grpId="0"/>
      <p:bldP spid="7" grpId="0"/>
    </p:bldLst>
  </p:timing>
</p:sld>
</file>

<file path=ppt/theme/theme1.xml><?xml version="1.0" encoding="utf-8"?>
<a:theme xmlns:a="http://schemas.openxmlformats.org/drawingml/2006/main" name="NieuwNederlandsPowerPoint">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NieuwNederlandsPowerPoint</Template>
  <TotalTime>203</TotalTime>
  <Words>491</Words>
  <Application>Microsoft Office PowerPoint</Application>
  <PresentationFormat>On-screen Show (4:3)</PresentationFormat>
  <Paragraphs>64</Paragraphs>
  <Slides>7</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NieuwNederlandsPowerPoint</vt:lpstr>
      <vt:lpstr>Hoofdstuk 5  Taalverzorging</vt:lpstr>
      <vt:lpstr>Waarom is juist formuleren belangrijk?</vt:lpstr>
      <vt:lpstr>Hoe voorkom je formuleringsfouten?</vt:lpstr>
      <vt:lpstr>Hoe voorkom je formuleringsfouten?</vt:lpstr>
      <vt:lpstr>Oefenen</vt:lpstr>
      <vt:lpstr>Oefenen</vt:lpstr>
      <vt:lpstr>Oefenen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Hoofdstuk 1  Taalverzorging</dc:title>
  <dc:creator>Anouk de Kleijn</dc:creator>
  <cp:lastModifiedBy>corei3</cp:lastModifiedBy>
  <cp:revision>15</cp:revision>
  <dcterms:created xsi:type="dcterms:W3CDTF">2014-10-13T09:44:22Z</dcterms:created>
  <dcterms:modified xsi:type="dcterms:W3CDTF">2019-01-15T00:33:27Z</dcterms:modified>
</cp:coreProperties>
</file>