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5" r:id="rId4"/>
    <p:sldId id="266" r:id="rId5"/>
    <p:sldId id="269" r:id="rId6"/>
    <p:sldId id="261" r:id="rId7"/>
    <p:sldId id="268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87" autoAdjust="0"/>
  </p:normalViewPr>
  <p:slideViewPr>
    <p:cSldViewPr>
      <p:cViewPr varScale="1">
        <p:scale>
          <a:sx n="45" d="100"/>
          <a:sy n="45" d="100"/>
        </p:scale>
        <p:origin x="1411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E9A0E-9B84-4731-9609-50C5A54D86B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97D9E-B1AD-41C8-B840-F921CFDE84BE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97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0F0B-3864-504E-A87C-2EDEC340431E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321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0F0B-3864-504E-A87C-2EDEC340431E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862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0F0B-3864-504E-A87C-2EDEC340431E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7872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97D9E-B1AD-41C8-B840-F921CFDE84BE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174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smtClean="0"/>
              <a:t>Hoofdstuk 4 </a:t>
            </a:r>
            <a:r>
              <a:rPr lang="nl-NL" sz="3600" dirty="0" smtClean="0"/>
              <a:t/>
            </a:r>
            <a:br>
              <a:rPr lang="nl-NL" sz="3600" dirty="0" smtClean="0"/>
            </a:br>
            <a:r>
              <a:rPr lang="nl-NL" sz="4000" dirty="0" smtClean="0"/>
              <a:t>Taalverzorging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16824" cy="175260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Formuleren: trappen van vergelijking en als/dan</a:t>
            </a:r>
            <a:endParaRPr lang="nl-NL" sz="28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5"/>
          <p:cNvSpPr txBox="1">
            <a:spLocks noChangeArrowheads="1"/>
          </p:cNvSpPr>
          <p:nvPr/>
        </p:nvSpPr>
        <p:spPr bwMode="auto">
          <a:xfrm>
            <a:off x="755650" y="6550025"/>
            <a:ext cx="806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nl-NL" sz="1200" dirty="0">
                <a:solidFill>
                  <a:srgbClr val="A6A6A6"/>
                </a:solidFill>
              </a:rPr>
              <a:t>© </a:t>
            </a:r>
            <a:r>
              <a:rPr lang="en-US" altLang="nl-NL" sz="1200" dirty="0" err="1">
                <a:solidFill>
                  <a:srgbClr val="A6A6A6"/>
                </a:solidFill>
              </a:rPr>
              <a:t>Noordhoff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Uitgevers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bv</a:t>
            </a:r>
            <a:r>
              <a:rPr lang="en-US" altLang="nl-NL" sz="1200" dirty="0">
                <a:solidFill>
                  <a:srgbClr val="A6A6A6"/>
                </a:solidFill>
              </a:rPr>
              <a:t> 2015 					4 </a:t>
            </a:r>
            <a:r>
              <a:rPr lang="en-US" altLang="nl-NL" sz="1200" dirty="0" err="1" smtClean="0">
                <a:solidFill>
                  <a:srgbClr val="A6A6A6"/>
                </a:solidFill>
              </a:rPr>
              <a:t>gt</a:t>
            </a:r>
            <a:r>
              <a:rPr lang="en-US" altLang="nl-NL" sz="1200" dirty="0">
                <a:solidFill>
                  <a:srgbClr val="A6A6A6"/>
                </a:solidFill>
              </a:rPr>
              <a:t>	</a:t>
            </a:r>
            <a:r>
              <a:rPr lang="en-US" altLang="nl-NL" sz="1200" dirty="0" smtClean="0">
                <a:solidFill>
                  <a:srgbClr val="A6A6A6"/>
                </a:solidFill>
              </a:rPr>
              <a:t>2F</a:t>
            </a:r>
            <a:endParaRPr lang="nl-NL" altLang="nl-NL" sz="12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De trappen van vergelijking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Er zijn drie trappen van vergelijking: de stellende trap, de vergrotende trap en de overtreffende trap. </a:t>
            </a:r>
          </a:p>
          <a:p>
            <a:endParaRPr lang="nl-NL" sz="2400" dirty="0" smtClean="0"/>
          </a:p>
          <a:p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De </a:t>
            </a:r>
            <a:r>
              <a:rPr lang="nl-NL" sz="2400" b="1" dirty="0" smtClean="0"/>
              <a:t>stellende trap</a:t>
            </a:r>
            <a:r>
              <a:rPr lang="nl-NL" sz="2400" dirty="0" smtClean="0"/>
              <a:t> schrijf je zo simpel mogelijk.</a:t>
            </a:r>
          </a:p>
          <a:p>
            <a:pPr marL="857250" lvl="1" indent="-457200"/>
            <a:r>
              <a:rPr lang="nl-NL" sz="2400" dirty="0" smtClean="0"/>
              <a:t>Voetballen vind ik </a:t>
            </a:r>
            <a:r>
              <a:rPr lang="nl-NL" sz="2400" u="sng" dirty="0" smtClean="0"/>
              <a:t>leuk</a:t>
            </a:r>
            <a:r>
              <a:rPr lang="nl-NL" sz="2400" dirty="0" smtClean="0"/>
              <a:t>.</a:t>
            </a:r>
          </a:p>
          <a:p>
            <a:pPr marL="857250" lvl="1" indent="-457200"/>
            <a:r>
              <a:rPr lang="nl-NL" sz="2400" dirty="0" smtClean="0"/>
              <a:t>Mijn broertje is </a:t>
            </a:r>
            <a:r>
              <a:rPr lang="nl-NL" sz="2400" u="sng" dirty="0" smtClean="0"/>
              <a:t>dapper</a:t>
            </a:r>
            <a:r>
              <a:rPr lang="nl-NL" sz="2400" dirty="0" smtClean="0"/>
              <a:t>.</a:t>
            </a:r>
            <a:endParaRPr lang="nl-NL" sz="2400" dirty="0"/>
          </a:p>
          <a:p>
            <a:pPr marL="457200" indent="-457200">
              <a:buFont typeface="+mj-lt"/>
              <a:buAutoNum type="arabicPeriod"/>
            </a:pPr>
            <a:endParaRPr lang="nl-NL" sz="2400" dirty="0" smtClean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36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De trappen van vergelijking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nl-NL" sz="2400" dirty="0"/>
              <a:t>De </a:t>
            </a:r>
            <a:r>
              <a:rPr lang="nl-NL" sz="2400" b="1" dirty="0"/>
              <a:t>vergrotende trap </a:t>
            </a:r>
            <a:r>
              <a:rPr lang="nl-NL" sz="2400" dirty="0"/>
              <a:t>maak je door </a:t>
            </a:r>
            <a:r>
              <a:rPr lang="nl-NL" sz="2400" i="1" dirty="0"/>
              <a:t>-er </a:t>
            </a:r>
            <a:r>
              <a:rPr lang="nl-NL" sz="2400" dirty="0"/>
              <a:t>of </a:t>
            </a:r>
            <a:r>
              <a:rPr lang="nl-NL" sz="2400" i="1" dirty="0"/>
              <a:t>-der </a:t>
            </a:r>
            <a:r>
              <a:rPr lang="nl-NL" sz="2400" dirty="0"/>
              <a:t>achter het woord te zetten.</a:t>
            </a:r>
          </a:p>
          <a:p>
            <a:pPr marL="857250" lvl="1" indent="-457200"/>
            <a:r>
              <a:rPr lang="nl-NL" sz="2400" dirty="0"/>
              <a:t>Basketballen vind ik </a:t>
            </a:r>
            <a:r>
              <a:rPr lang="nl-NL" sz="2400" u="sng" dirty="0"/>
              <a:t>leuker</a:t>
            </a:r>
            <a:r>
              <a:rPr lang="nl-NL" sz="2400" dirty="0"/>
              <a:t>.</a:t>
            </a:r>
          </a:p>
          <a:p>
            <a:pPr marL="857250" lvl="1" indent="-457200"/>
            <a:r>
              <a:rPr lang="nl-NL" sz="2400" dirty="0"/>
              <a:t>Mijn moeder is </a:t>
            </a:r>
            <a:r>
              <a:rPr lang="nl-NL" sz="2400" u="sng" dirty="0"/>
              <a:t>dapperder</a:t>
            </a:r>
            <a:r>
              <a:rPr lang="nl-NL" sz="2400" dirty="0"/>
              <a:t>.</a:t>
            </a:r>
          </a:p>
          <a:p>
            <a:pPr marL="457200" indent="-457200">
              <a:buFont typeface="+mj-lt"/>
              <a:buAutoNum type="arabicPeriod" startAt="2"/>
            </a:pPr>
            <a:endParaRPr lang="nl-NL" sz="2400" dirty="0" smtClean="0"/>
          </a:p>
          <a:p>
            <a:pPr marL="457200" indent="-457200">
              <a:buFont typeface="+mj-lt"/>
              <a:buAutoNum type="arabicPeriod" startAt="2"/>
            </a:pPr>
            <a:endParaRPr lang="nl-NL" sz="2400" dirty="0"/>
          </a:p>
          <a:p>
            <a:pPr marL="457200" indent="-457200">
              <a:buFont typeface="+mj-lt"/>
              <a:buAutoNum type="arabicPeriod" startAt="2"/>
            </a:pPr>
            <a:r>
              <a:rPr lang="nl-NL" sz="2400" dirty="0"/>
              <a:t>De </a:t>
            </a:r>
            <a:r>
              <a:rPr lang="nl-NL" sz="2400" b="1" dirty="0"/>
              <a:t>overtreffende trap </a:t>
            </a:r>
            <a:r>
              <a:rPr lang="nl-NL" sz="2400" dirty="0"/>
              <a:t>maak je door </a:t>
            </a:r>
            <a:r>
              <a:rPr lang="nl-NL" sz="2400" i="1" dirty="0"/>
              <a:t>het</a:t>
            </a:r>
            <a:r>
              <a:rPr lang="nl-NL" sz="2400" dirty="0"/>
              <a:t> voor het woord en </a:t>
            </a:r>
            <a:endParaRPr lang="nl-NL" sz="2400" dirty="0" smtClean="0"/>
          </a:p>
          <a:p>
            <a:pPr marL="457200" indent="-457200">
              <a:buNone/>
            </a:pPr>
            <a:r>
              <a:rPr lang="nl-NL" sz="2400" i="1" dirty="0" smtClean="0"/>
              <a:t>	-</a:t>
            </a:r>
            <a:r>
              <a:rPr lang="nl-NL" sz="2400" i="1" dirty="0"/>
              <a:t>st </a:t>
            </a:r>
            <a:r>
              <a:rPr lang="nl-NL" sz="2400" dirty="0"/>
              <a:t>achter het woord te zetten.</a:t>
            </a:r>
          </a:p>
          <a:p>
            <a:pPr marL="857250" lvl="1" indent="-457200"/>
            <a:r>
              <a:rPr lang="nl-NL" sz="2400" dirty="0"/>
              <a:t>Volleyballen vind ik het </a:t>
            </a:r>
            <a:r>
              <a:rPr lang="nl-NL" sz="2400" u="sng" dirty="0"/>
              <a:t>leukst.</a:t>
            </a:r>
          </a:p>
          <a:p>
            <a:pPr marL="857250" lvl="1" indent="-457200"/>
            <a:r>
              <a:rPr lang="nl-NL" sz="2400" dirty="0"/>
              <a:t>Ik ben het </a:t>
            </a:r>
            <a:r>
              <a:rPr lang="nl-NL" sz="2400" u="sng" dirty="0"/>
              <a:t>dapperst</a:t>
            </a:r>
            <a:r>
              <a:rPr lang="nl-NL" sz="2400" dirty="0"/>
              <a:t>.</a:t>
            </a:r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13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Als of dan?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400" dirty="0" smtClean="0"/>
          </a:p>
          <a:p>
            <a:r>
              <a:rPr lang="nl-NL" sz="2400" dirty="0" smtClean="0"/>
              <a:t>Je gebruikt </a:t>
            </a:r>
            <a:r>
              <a:rPr lang="nl-NL" sz="2400" i="1" dirty="0" smtClean="0"/>
              <a:t>als</a:t>
            </a:r>
            <a:r>
              <a:rPr lang="nl-NL" sz="2400" dirty="0" smtClean="0"/>
              <a:t> bij een stellende trap.</a:t>
            </a:r>
          </a:p>
          <a:p>
            <a:pPr lvl="1"/>
            <a:r>
              <a:rPr lang="nl-NL" sz="2400" dirty="0" smtClean="0"/>
              <a:t>Ik vind voetbal net zo </a:t>
            </a:r>
            <a:r>
              <a:rPr lang="nl-NL" sz="2400" u="sng" dirty="0" smtClean="0"/>
              <a:t>leuk </a:t>
            </a:r>
            <a:r>
              <a:rPr lang="nl-NL" sz="2400" b="1" u="sng" dirty="0" smtClean="0"/>
              <a:t>als</a:t>
            </a:r>
            <a:r>
              <a:rPr lang="nl-NL" sz="2400" dirty="0" smtClean="0"/>
              <a:t> basketbal.</a:t>
            </a:r>
          </a:p>
          <a:p>
            <a:pPr lvl="1"/>
            <a:r>
              <a:rPr lang="nl-NL" sz="2400" dirty="0" smtClean="0"/>
              <a:t>Mijn broertje is even </a:t>
            </a:r>
            <a:r>
              <a:rPr lang="nl-NL" sz="2400" u="sng" dirty="0" smtClean="0"/>
              <a:t>dapper </a:t>
            </a:r>
            <a:r>
              <a:rPr lang="nl-NL" sz="2400" b="1" u="sng" dirty="0" smtClean="0"/>
              <a:t>als</a:t>
            </a:r>
            <a:r>
              <a:rPr lang="nl-NL" sz="2400" dirty="0" smtClean="0"/>
              <a:t> ik.</a:t>
            </a:r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Je gebruikt </a:t>
            </a:r>
            <a:r>
              <a:rPr lang="nl-NL" sz="2400" i="1" dirty="0" smtClean="0"/>
              <a:t>dan</a:t>
            </a:r>
            <a:r>
              <a:rPr lang="nl-NL" sz="2400" dirty="0" smtClean="0"/>
              <a:t> bij een overtreffende trap.</a:t>
            </a:r>
          </a:p>
          <a:p>
            <a:pPr lvl="1"/>
            <a:r>
              <a:rPr lang="nl-NL" sz="2400" dirty="0" smtClean="0"/>
              <a:t>Ik vind volleybal </a:t>
            </a:r>
            <a:r>
              <a:rPr lang="nl-NL" sz="2400" u="sng" dirty="0" smtClean="0"/>
              <a:t>leuker </a:t>
            </a:r>
            <a:r>
              <a:rPr lang="nl-NL" sz="2400" b="1" u="sng" dirty="0" smtClean="0"/>
              <a:t>dan</a:t>
            </a:r>
            <a:r>
              <a:rPr lang="nl-NL" sz="2400" dirty="0" smtClean="0"/>
              <a:t> voetbal.</a:t>
            </a:r>
          </a:p>
          <a:p>
            <a:pPr lvl="1"/>
            <a:r>
              <a:rPr lang="nl-NL" sz="2400" dirty="0" smtClean="0"/>
              <a:t>Ik ben </a:t>
            </a:r>
            <a:r>
              <a:rPr lang="nl-NL" sz="2400" u="sng" dirty="0" smtClean="0"/>
              <a:t>dapperder </a:t>
            </a:r>
            <a:r>
              <a:rPr lang="nl-NL" sz="2400" b="1" u="sng" dirty="0" smtClean="0"/>
              <a:t>dan</a:t>
            </a:r>
            <a:r>
              <a:rPr lang="nl-NL" sz="2400" dirty="0" smtClean="0"/>
              <a:t> mijn moeder.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42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Kies de juiste woorden.</a:t>
            </a:r>
          </a:p>
          <a:p>
            <a:pPr marL="857250" lvl="1" indent="-457200">
              <a:lnSpc>
                <a:spcPct val="200000"/>
              </a:lnSpc>
              <a:buFont typeface="+mj-lt"/>
              <a:buAutoNum type="arabicPeriod"/>
            </a:pPr>
            <a:r>
              <a:rPr lang="nl-NL" sz="2400" dirty="0" smtClean="0"/>
              <a:t>Deze trui vind ik </a:t>
            </a:r>
            <a:r>
              <a:rPr lang="nl-NL" sz="2400" i="1" dirty="0" smtClean="0"/>
              <a:t>mooi/mooier als/dan </a:t>
            </a:r>
            <a:r>
              <a:rPr lang="nl-NL" sz="2400" dirty="0" smtClean="0"/>
              <a:t>die.</a:t>
            </a:r>
          </a:p>
          <a:p>
            <a:pPr marL="857250" lvl="1" indent="-457200">
              <a:lnSpc>
                <a:spcPct val="200000"/>
              </a:lnSpc>
              <a:buFont typeface="+mj-lt"/>
              <a:buAutoNum type="arabicPeriod"/>
            </a:pPr>
            <a:r>
              <a:rPr lang="nl-NL" sz="2400" dirty="0" smtClean="0"/>
              <a:t>Boontjes vind ik net zo </a:t>
            </a:r>
            <a:r>
              <a:rPr lang="nl-NL" sz="2400" i="1" dirty="0" smtClean="0"/>
              <a:t>lekker/lekkerder als/dan </a:t>
            </a:r>
            <a:r>
              <a:rPr lang="nl-NL" sz="2400" dirty="0" smtClean="0"/>
              <a:t>doperwten.</a:t>
            </a:r>
          </a:p>
          <a:p>
            <a:pPr marL="857250" lvl="1" indent="-457200">
              <a:lnSpc>
                <a:spcPct val="200000"/>
              </a:lnSpc>
              <a:buFont typeface="+mj-lt"/>
              <a:buAutoNum type="arabicPeriod"/>
            </a:pPr>
            <a:r>
              <a:rPr lang="nl-NL" sz="2400" dirty="0" smtClean="0"/>
              <a:t>Onze televisie is even </a:t>
            </a:r>
            <a:r>
              <a:rPr lang="nl-NL" sz="2400" i="1" dirty="0" smtClean="0"/>
              <a:t>groot/groter als/dan </a:t>
            </a:r>
            <a:r>
              <a:rPr lang="nl-NL" sz="2400" dirty="0" smtClean="0"/>
              <a:t>jullie televisie.</a:t>
            </a:r>
          </a:p>
          <a:p>
            <a:pPr marL="857250" lvl="1" indent="-457200">
              <a:lnSpc>
                <a:spcPct val="200000"/>
              </a:lnSpc>
              <a:buFont typeface="+mj-lt"/>
              <a:buAutoNum type="arabicPeriod"/>
            </a:pPr>
            <a:r>
              <a:rPr lang="nl-NL" sz="2400" dirty="0" smtClean="0"/>
              <a:t>Mijn scooter rijdt </a:t>
            </a:r>
            <a:r>
              <a:rPr lang="nl-NL" sz="2400" i="1" dirty="0" smtClean="0"/>
              <a:t>snel/sneller als/dan </a:t>
            </a:r>
            <a:r>
              <a:rPr lang="nl-NL" sz="2400" dirty="0" smtClean="0"/>
              <a:t>die van jou.</a:t>
            </a:r>
          </a:p>
          <a:p>
            <a:pPr marL="857250" lvl="1" indent="-457200">
              <a:buFont typeface="+mj-lt"/>
              <a:buAutoNum type="arabicPeriod"/>
            </a:pPr>
            <a:endParaRPr lang="nl-NL" sz="2400" dirty="0" smtClean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4139952" y="2348880"/>
            <a:ext cx="93610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5580112" y="2348880"/>
            <a:ext cx="504056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4211960" y="3140968"/>
            <a:ext cx="828092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3995936" y="4653136"/>
            <a:ext cx="93610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4139952" y="5445224"/>
            <a:ext cx="93610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/>
          <p:cNvSpPr/>
          <p:nvPr/>
        </p:nvSpPr>
        <p:spPr>
          <a:xfrm>
            <a:off x="6228184" y="3140968"/>
            <a:ext cx="504056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5652120" y="4653136"/>
            <a:ext cx="504056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5508104" y="5445224"/>
            <a:ext cx="504056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645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Ik of mij?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400" dirty="0" smtClean="0"/>
              <a:t>Hij is groter dan </a:t>
            </a:r>
            <a:r>
              <a:rPr lang="nl-NL" sz="2400" i="1" dirty="0" smtClean="0"/>
              <a:t>ik/mij</a:t>
            </a:r>
            <a:r>
              <a:rPr lang="nl-NL" sz="2400" dirty="0" smtClean="0"/>
              <a:t>.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 smtClean="0"/>
              <a:t>Kies je </a:t>
            </a:r>
            <a:r>
              <a:rPr lang="nl-NL" sz="2400" i="1" dirty="0" smtClean="0"/>
              <a:t>ik</a:t>
            </a:r>
            <a:r>
              <a:rPr lang="nl-NL" sz="2400" dirty="0" smtClean="0"/>
              <a:t> of </a:t>
            </a:r>
            <a:r>
              <a:rPr lang="nl-NL" sz="2400" i="1" dirty="0" smtClean="0"/>
              <a:t>mij</a:t>
            </a:r>
            <a:r>
              <a:rPr lang="nl-NL" sz="2400" dirty="0" smtClean="0"/>
              <a:t>?</a:t>
            </a:r>
            <a:endParaRPr lang="nl-NL" sz="2000" dirty="0"/>
          </a:p>
          <a:p>
            <a:endParaRPr lang="nl-NL" sz="2000" dirty="0"/>
          </a:p>
          <a:p>
            <a:pPr marL="0" indent="0" algn="ctr">
              <a:buNone/>
            </a:pPr>
            <a:r>
              <a:rPr lang="nl-NL" sz="2400" dirty="0" smtClean="0"/>
              <a:t>Hij is groter dan </a:t>
            </a:r>
            <a:r>
              <a:rPr lang="nl-NL" sz="2400" i="1" dirty="0" smtClean="0"/>
              <a:t>ik/mij</a:t>
            </a:r>
            <a:r>
              <a:rPr lang="nl-NL" sz="2400" dirty="0" smtClean="0"/>
              <a:t> ben.</a:t>
            </a:r>
          </a:p>
          <a:p>
            <a:pPr marL="0" indent="0" algn="ctr">
              <a:buNone/>
            </a:pPr>
            <a:endParaRPr lang="nl-NL" sz="2400" dirty="0"/>
          </a:p>
          <a:p>
            <a:r>
              <a:rPr lang="nl-NL" sz="2400" dirty="0" smtClean="0"/>
              <a:t>Kies je </a:t>
            </a:r>
            <a:r>
              <a:rPr lang="nl-NL" sz="2400" i="1" dirty="0" smtClean="0"/>
              <a:t>ik</a:t>
            </a:r>
            <a:r>
              <a:rPr lang="nl-NL" sz="2400" dirty="0" smtClean="0"/>
              <a:t> of </a:t>
            </a:r>
            <a:r>
              <a:rPr lang="nl-NL" sz="2400" i="1" dirty="0" smtClean="0"/>
              <a:t>mij</a:t>
            </a:r>
            <a:r>
              <a:rPr lang="nl-NL" sz="2400" dirty="0" smtClean="0"/>
              <a:t>?</a:t>
            </a:r>
          </a:p>
          <a:p>
            <a:endParaRPr lang="nl-NL" sz="2400" dirty="0"/>
          </a:p>
          <a:p>
            <a:r>
              <a:rPr lang="nl-NL" sz="2400" dirty="0" smtClean="0"/>
              <a:t>Als je de zin (in gedachten) aanvult, hoor je of je </a:t>
            </a:r>
            <a:r>
              <a:rPr lang="nl-NL" sz="2400" i="1" dirty="0" smtClean="0"/>
              <a:t>ik</a:t>
            </a:r>
            <a:r>
              <a:rPr lang="nl-NL" sz="2400" dirty="0" smtClean="0"/>
              <a:t> of </a:t>
            </a:r>
            <a:r>
              <a:rPr lang="nl-NL" sz="2400" i="1" dirty="0" smtClean="0"/>
              <a:t>mij</a:t>
            </a:r>
            <a:r>
              <a:rPr lang="nl-NL" sz="2400" dirty="0" smtClean="0"/>
              <a:t> in moet vullen.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4788024" y="3284984"/>
            <a:ext cx="490977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5033512" y="1628800"/>
            <a:ext cx="490977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8" name="Rechte verbindingslijn met pijl 7"/>
          <p:cNvCxnSpPr/>
          <p:nvPr/>
        </p:nvCxnSpPr>
        <p:spPr>
          <a:xfrm flipV="1">
            <a:off x="5279000" y="2276872"/>
            <a:ext cx="0" cy="7920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/>
          <p:cNvSpPr txBox="1"/>
          <p:nvPr/>
        </p:nvSpPr>
        <p:spPr>
          <a:xfrm>
            <a:off x="5529247" y="2442083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00B050"/>
                </a:solidFill>
              </a:rPr>
              <a:t>d</a:t>
            </a:r>
            <a:r>
              <a:rPr lang="nl-NL" sz="2400" dirty="0" smtClean="0">
                <a:solidFill>
                  <a:srgbClr val="00B050"/>
                </a:solidFill>
              </a:rPr>
              <a:t>us ook</a:t>
            </a:r>
            <a:endParaRPr lang="nl-NL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0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Vul de zin aan en bepaal welk woord je in moet vullen.</a:t>
            </a:r>
          </a:p>
          <a:p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Esther kan veel beter tennissen dan </a:t>
            </a:r>
            <a:r>
              <a:rPr lang="nl-NL" sz="2400" i="1" dirty="0" smtClean="0"/>
              <a:t>jij/jou.</a:t>
            </a:r>
          </a:p>
          <a:p>
            <a:pPr lvl="1"/>
            <a:r>
              <a:rPr lang="nl-NL" sz="2400" i="1" dirty="0" smtClean="0"/>
              <a:t>Esther kan veel beter tennissen dan jij (kan).</a:t>
            </a:r>
            <a:endParaRPr lang="nl-NL" sz="2400" i="1" dirty="0"/>
          </a:p>
          <a:p>
            <a:pPr marL="457200" indent="-457200">
              <a:buFont typeface="+mj-lt"/>
              <a:buAutoNum type="arabicPeriod"/>
            </a:pPr>
            <a:endParaRPr lang="nl-NL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Ik denk dat ik net zo snel ren als hij/hem.</a:t>
            </a:r>
          </a:p>
          <a:p>
            <a:pPr lvl="1"/>
            <a:r>
              <a:rPr lang="nl-NL" sz="2400" i="1" dirty="0" smtClean="0"/>
              <a:t>Ik denk dat ik net zo snel ren als hij (rent).</a:t>
            </a:r>
            <a:endParaRPr lang="nl-NL" sz="2400" i="1" dirty="0"/>
          </a:p>
          <a:p>
            <a:pPr marL="457200" indent="-457200">
              <a:buFont typeface="+mj-lt"/>
              <a:buAutoNum type="arabicPeriod"/>
            </a:pPr>
            <a:endParaRPr lang="nl-NL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Mijn hamster heeft jou vaker gebeten dan ik/mij.</a:t>
            </a:r>
          </a:p>
          <a:p>
            <a:pPr marL="857250" lvl="1" indent="-457200"/>
            <a:r>
              <a:rPr lang="nl-NL" sz="2400" i="1" dirty="0" smtClean="0"/>
              <a:t>Mijn hamster heeft jou vaker gebeten dan (hij) mij (gebeten heeft).</a:t>
            </a:r>
            <a:endParaRPr lang="nl-NL" sz="2400" i="1" dirty="0"/>
          </a:p>
          <a:p>
            <a:pPr marL="457200" indent="-457200">
              <a:buFont typeface="+mj-lt"/>
              <a:buAutoNum type="arabicPeriod"/>
            </a:pPr>
            <a:endParaRPr lang="nl-NL" sz="2400" dirty="0" smtClean="0"/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endParaRPr lang="nl-NL" sz="2400" dirty="0" smtClean="0"/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5364088" y="2420888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4932040" y="364502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6588224" y="4869160"/>
            <a:ext cx="526473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526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Wat heb je nu geleerd?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Je kent de trappen van vergelijking.</a:t>
            </a:r>
          </a:p>
          <a:p>
            <a:endParaRPr lang="nl-NL" sz="2400" dirty="0"/>
          </a:p>
          <a:p>
            <a:r>
              <a:rPr lang="nl-NL" sz="2400" dirty="0" smtClean="0"/>
              <a:t>Je weet hoe je de trappen van vergelijking schrijft.</a:t>
            </a:r>
          </a:p>
          <a:p>
            <a:endParaRPr lang="nl-NL" sz="2400" dirty="0"/>
          </a:p>
          <a:p>
            <a:r>
              <a:rPr lang="nl-NL" sz="2400" dirty="0" smtClean="0"/>
              <a:t>Je weet wanneer je als of dan moet gebruiken.</a:t>
            </a:r>
          </a:p>
          <a:p>
            <a:endParaRPr lang="nl-NL" sz="2400" dirty="0"/>
          </a:p>
          <a:p>
            <a:r>
              <a:rPr lang="nl-NL" sz="2400" dirty="0" smtClean="0"/>
              <a:t>Je weet welk woord er na als of dan moet komen.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147</TotalTime>
  <Words>371</Words>
  <Application>Microsoft Office PowerPoint</Application>
  <PresentationFormat>On-screen Show (4:3)</PresentationFormat>
  <Paragraphs>71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NieuwNederlandsPowerPoint</vt:lpstr>
      <vt:lpstr>Hoofdstuk 4  Taalverzorging</vt:lpstr>
      <vt:lpstr>De trappen van vergelijking</vt:lpstr>
      <vt:lpstr>De trappen van vergelijking</vt:lpstr>
      <vt:lpstr>Als of dan?</vt:lpstr>
      <vt:lpstr>Oefenen</vt:lpstr>
      <vt:lpstr>Ik of mij?</vt:lpstr>
      <vt:lpstr>Oefenen</vt:lpstr>
      <vt:lpstr>Wat heb je nu geleerd?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20</cp:revision>
  <dcterms:created xsi:type="dcterms:W3CDTF">2014-10-13T09:44:22Z</dcterms:created>
  <dcterms:modified xsi:type="dcterms:W3CDTF">2019-01-15T00:19:28Z</dcterms:modified>
</cp:coreProperties>
</file>